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599" r:id="rId2"/>
    <p:sldId id="722" r:id="rId3"/>
    <p:sldId id="827" r:id="rId4"/>
    <p:sldId id="826" r:id="rId5"/>
    <p:sldId id="783" r:id="rId6"/>
    <p:sldId id="825" r:id="rId7"/>
    <p:sldId id="775" r:id="rId8"/>
    <p:sldId id="787" r:id="rId9"/>
    <p:sldId id="828" r:id="rId10"/>
    <p:sldId id="792" r:id="rId11"/>
    <p:sldId id="793" r:id="rId12"/>
    <p:sldId id="794" r:id="rId13"/>
    <p:sldId id="798" r:id="rId14"/>
    <p:sldId id="799" r:id="rId15"/>
    <p:sldId id="829" r:id="rId16"/>
    <p:sldId id="800" r:id="rId17"/>
    <p:sldId id="801" r:id="rId18"/>
    <p:sldId id="802" r:id="rId19"/>
    <p:sldId id="803" r:id="rId20"/>
    <p:sldId id="830" r:id="rId21"/>
    <p:sldId id="806" r:id="rId22"/>
    <p:sldId id="807" r:id="rId23"/>
    <p:sldId id="831" r:id="rId24"/>
    <p:sldId id="832" r:id="rId25"/>
    <p:sldId id="833" r:id="rId26"/>
    <p:sldId id="834" r:id="rId27"/>
    <p:sldId id="835" r:id="rId28"/>
    <p:sldId id="837" r:id="rId29"/>
    <p:sldId id="782" r:id="rId30"/>
    <p:sldId id="763" r:id="rId31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249">
          <p15:clr>
            <a:srgbClr val="A4A3A4"/>
          </p15:clr>
        </p15:guide>
        <p15:guide id="2" orient="horz" pos="360" userDrawn="1">
          <p15:clr>
            <a:srgbClr val="A4A3A4"/>
          </p15:clr>
        </p15:guide>
        <p15:guide id="3" pos="7678" userDrawn="1">
          <p15:clr>
            <a:srgbClr val="A4A3A4"/>
          </p15:clr>
        </p15:guide>
        <p15:guide id="4" pos="910" userDrawn="1">
          <p15:clr>
            <a:srgbClr val="A4A3A4"/>
          </p15:clr>
        </p15:guide>
        <p15:guide id="5" pos="14446" userDrawn="1">
          <p15:clr>
            <a:srgbClr val="A4A3A4"/>
          </p15:clr>
        </p15:guide>
        <p15:guide id="6" orient="horz" pos="461">
          <p15:clr>
            <a:srgbClr val="A4A3A4"/>
          </p15:clr>
        </p15:guide>
        <p15:guide id="7" pos="767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4256"/>
    <a:srgbClr val="24D3A7"/>
    <a:srgbClr val="168166"/>
    <a:srgbClr val="2CC55D"/>
    <a:srgbClr val="D6403F"/>
    <a:srgbClr val="1FB18A"/>
    <a:srgbClr val="445469"/>
    <a:srgbClr val="8FC73E"/>
    <a:srgbClr val="00AEEF"/>
    <a:srgbClr val="EC00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201" autoAdjust="0"/>
    <p:restoredTop sz="96291" autoAdjust="0"/>
  </p:normalViewPr>
  <p:slideViewPr>
    <p:cSldViewPr snapToGrid="0" snapToObjects="1">
      <p:cViewPr>
        <p:scale>
          <a:sx n="50" d="100"/>
          <a:sy n="50" d="100"/>
        </p:scale>
        <p:origin x="828" y="330"/>
      </p:cViewPr>
      <p:guideLst>
        <p:guide orient="horz" pos="8249"/>
        <p:guide orient="horz" pos="360"/>
        <p:guide pos="7678"/>
        <p:guide pos="910"/>
        <p:guide pos="14446"/>
        <p:guide orient="horz" pos="461"/>
        <p:guide pos="767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2EF228-DD0D-9448-93DE-45376307BD14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610994-2148-6E4E-A39E-A18621F2F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216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2/21/2024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73934-D492-4443-9427-018DE5D6DDA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8184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73934-D492-4443-9427-018DE5D6DDA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97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73934-D492-4443-9427-018DE5D6DDA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985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73934-D492-4443-9427-018DE5D6DDA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241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73934-D492-4443-9427-018DE5D6DDA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3114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73934-D492-4443-9427-018DE5D6DDA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058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73934-D492-4443-9427-018DE5D6DDA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680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73934-D492-4443-9427-018DE5D6DDA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675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73934-D492-4443-9427-018DE5D6DDA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4083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73934-D492-4443-9427-018DE5D6DDA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2668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73934-D492-4443-9427-018DE5D6DDA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792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73934-D492-4443-9427-018DE5D6DDA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8741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73934-D492-4443-9427-018DE5D6DDA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3895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73934-D492-4443-9427-018DE5D6DDA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1834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73934-D492-4443-9427-018DE5D6DDA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56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73934-D492-4443-9427-018DE5D6DDA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4096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73934-D492-4443-9427-018DE5D6DDA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7717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73934-D492-4443-9427-018DE5D6DDA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8699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73934-D492-4443-9427-018DE5D6DDA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3872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73934-D492-4443-9427-018DE5D6DDA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60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73934-D492-4443-9427-018DE5D6DDA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8557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73934-D492-4443-9427-018DE5D6DDA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281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73934-D492-4443-9427-018DE5D6DDA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341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73934-D492-4443-9427-018DE5D6DDA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00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73934-D492-4443-9427-018DE5D6DDA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253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73934-D492-4443-9427-018DE5D6DDA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921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73934-D492-4443-9427-018DE5D6DDA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820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73934-D492-4443-9427-018DE5D6DDA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997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73934-D492-4443-9427-018DE5D6DDA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43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6847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ceholder 2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9152874" y="3246276"/>
            <a:ext cx="15270496" cy="581692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160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dividual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3071624" y="0"/>
            <a:ext cx="11360892" cy="137160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778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cbook 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4761" y="-25916"/>
            <a:ext cx="13313086" cy="13760204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8143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3771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Imag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" y="1"/>
            <a:ext cx="12176120" cy="78740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" y="8128001"/>
            <a:ext cx="5906381" cy="5587999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endParaRPr lang="en-US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261803" y="8128001"/>
            <a:ext cx="5906381" cy="5587999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406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2667862" y="3084514"/>
            <a:ext cx="10052051" cy="846276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411BA924-BC61-1FA5-1C58-497D80F088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3118766"/>
            <a:ext cx="1107688" cy="59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02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3176" y="0"/>
            <a:ext cx="24426546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536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10306749" y="2982914"/>
            <a:ext cx="3767328" cy="3767328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869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2190412" y="0"/>
            <a:ext cx="12187237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486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ceholde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4762" y="0"/>
            <a:ext cx="12187237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268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77651" cy="985519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400">
                <a:ln>
                  <a:noFill/>
                </a:ln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071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8588607" y="3331795"/>
            <a:ext cx="3602736" cy="3602736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12424007" y="3331795"/>
            <a:ext cx="3602736" cy="3602736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8588607" y="7167195"/>
            <a:ext cx="3602736" cy="3602736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12424007" y="7167195"/>
            <a:ext cx="3602736" cy="3602736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823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2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13388848" y="3747177"/>
            <a:ext cx="6245352" cy="6245352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4702048" y="3747177"/>
            <a:ext cx="6245352" cy="6245352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898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laceholder 2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2252345" y="3287726"/>
            <a:ext cx="4023360" cy="4023360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7637526" y="3287726"/>
            <a:ext cx="4023360" cy="4023360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12792964" y="3287726"/>
            <a:ext cx="4023360" cy="4023360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18180050" y="3287726"/>
            <a:ext cx="4023360" cy="4023360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770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22708637" y="751014"/>
            <a:ext cx="687533" cy="687533"/>
          </a:xfrm>
          <a:prstGeom prst="ellipse">
            <a:avLst/>
          </a:prstGeom>
          <a:solidFill>
            <a:schemeClr val="accent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Lato Light"/>
              <a:cs typeface="Lato Ligh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22679234" y="818652"/>
            <a:ext cx="738273" cy="553961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400" b="1" smtClean="0">
                <a:solidFill>
                  <a:schemeClr val="bg1"/>
                </a:solidFill>
                <a:latin typeface="Lato Light"/>
                <a:cs typeface="Lato Light"/>
              </a:rPr>
              <a:pPr algn="ctr"/>
              <a:t>‹#›</a:t>
            </a:fld>
            <a:endParaRPr lang="id-ID" sz="2400" dirty="0">
              <a:solidFill>
                <a:schemeClr val="bg1"/>
              </a:solidFill>
              <a:latin typeface="Lato Light"/>
              <a:cs typeface="Lato Ligh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444625" y="-821"/>
            <a:ext cx="7767471" cy="1507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2" r:id="rId2"/>
    <p:sldLayoutId id="2147483759" r:id="rId3"/>
    <p:sldLayoutId id="2147483760" r:id="rId4"/>
    <p:sldLayoutId id="2147483765" r:id="rId5"/>
    <p:sldLayoutId id="2147483761" r:id="rId6"/>
    <p:sldLayoutId id="2147483763" r:id="rId7"/>
    <p:sldLayoutId id="2147483764" r:id="rId8"/>
    <p:sldLayoutId id="2147483767" r:id="rId9"/>
    <p:sldLayoutId id="2147483766" r:id="rId10"/>
    <p:sldLayoutId id="2147483769" r:id="rId11"/>
    <p:sldLayoutId id="2147483774" r:id="rId12"/>
    <p:sldLayoutId id="2147483782" r:id="rId13"/>
    <p:sldLayoutId id="2147483784" r:id="rId14"/>
    <p:sldLayoutId id="2147483787" r:id="rId15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4000" kern="1200">
          <a:solidFill>
            <a:schemeClr val="tx1"/>
          </a:solidFill>
          <a:latin typeface="Lato Light"/>
          <a:ea typeface="+mj-ea"/>
          <a:cs typeface="Lato Light"/>
        </a:defRPr>
      </a:lvl1pPr>
    </p:titleStyle>
    <p:bodyStyle>
      <a:lvl1pPr marL="0" indent="0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lang="en-US" sz="3200" kern="1200" dirty="0" smtClean="0">
          <a:solidFill>
            <a:schemeClr val="tx1"/>
          </a:solidFill>
          <a:effectLst/>
          <a:latin typeface="Lato Light"/>
          <a:ea typeface="+mn-ea"/>
          <a:cs typeface="Lato Light"/>
        </a:defRPr>
      </a:lvl1pPr>
      <a:lvl2pPr marL="914217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2400" kern="1200" dirty="0" smtClean="0">
          <a:solidFill>
            <a:schemeClr val="tx1"/>
          </a:solidFill>
          <a:effectLst/>
          <a:latin typeface="Lato Light"/>
          <a:ea typeface="+mn-ea"/>
          <a:cs typeface="Lato Light"/>
        </a:defRPr>
      </a:lvl2pPr>
      <a:lvl3pPr marL="1828434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2000" kern="1200" dirty="0" smtClean="0">
          <a:solidFill>
            <a:schemeClr val="tx1"/>
          </a:solidFill>
          <a:effectLst/>
          <a:latin typeface="Lato Light"/>
          <a:ea typeface="+mn-ea"/>
          <a:cs typeface="Lato Light"/>
        </a:defRPr>
      </a:lvl3pPr>
      <a:lvl4pPr marL="2742651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1800" kern="1200" dirty="0" smtClean="0">
          <a:solidFill>
            <a:schemeClr val="tx1"/>
          </a:solidFill>
          <a:effectLst/>
          <a:latin typeface="Lato Light"/>
          <a:ea typeface="+mn-ea"/>
          <a:cs typeface="Lato Light"/>
        </a:defRPr>
      </a:lvl4pPr>
      <a:lvl5pPr marL="3656868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1800" kern="1200" dirty="0">
          <a:solidFill>
            <a:schemeClr val="tx1"/>
          </a:solidFill>
          <a:effectLst/>
          <a:latin typeface="Lato Light"/>
          <a:ea typeface="+mn-ea"/>
          <a:cs typeface="Lato Light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5">
            <a:extLst>
              <a:ext uri="{FF2B5EF4-FFF2-40B4-BE49-F238E27FC236}">
                <a16:creationId xmlns:a16="http://schemas.microsoft.com/office/drawing/2014/main" xmlns="" id="{EDD3C466-F4D0-00CE-32E6-075F5203A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77650" cy="8070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"/>
          <p:cNvGrpSpPr>
            <a:grpSpLocks/>
          </p:cNvGrpSpPr>
          <p:nvPr/>
        </p:nvGrpSpPr>
        <p:grpSpPr bwMode="auto">
          <a:xfrm rot="3405300">
            <a:off x="11994089" y="-3561501"/>
            <a:ext cx="16118390" cy="17457866"/>
            <a:chOff x="1043" y="518"/>
            <a:chExt cx="2527" cy="2737"/>
          </a:xfrm>
        </p:grpSpPr>
        <p:sp>
          <p:nvSpPr>
            <p:cNvPr id="15" name="Freeform 2"/>
            <p:cNvSpPr>
              <a:spLocks noChangeArrowheads="1"/>
            </p:cNvSpPr>
            <p:nvPr/>
          </p:nvSpPr>
          <p:spPr bwMode="auto">
            <a:xfrm>
              <a:off x="2716" y="518"/>
              <a:ext cx="855" cy="2186"/>
            </a:xfrm>
            <a:custGeom>
              <a:avLst/>
              <a:gdLst>
                <a:gd name="T0" fmla="*/ 3483 w 3773"/>
                <a:gd name="T1" fmla="*/ 0 h 9645"/>
                <a:gd name="T2" fmla="*/ 3483 w 3773"/>
                <a:gd name="T3" fmla="*/ 0 h 9645"/>
                <a:gd name="T4" fmla="*/ 0 w 3773"/>
                <a:gd name="T5" fmla="*/ 5225 h 9645"/>
                <a:gd name="T6" fmla="*/ 2127 w 3773"/>
                <a:gd name="T7" fmla="*/ 9644 h 9645"/>
                <a:gd name="T8" fmla="*/ 875 w 3773"/>
                <a:gd name="T9" fmla="*/ 6099 h 9645"/>
                <a:gd name="T10" fmla="*/ 3772 w 3773"/>
                <a:gd name="T11" fmla="*/ 1155 h 9645"/>
                <a:gd name="T12" fmla="*/ 3483 w 3773"/>
                <a:gd name="T13" fmla="*/ 0 h 9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73" h="9645">
                  <a:moveTo>
                    <a:pt x="3483" y="0"/>
                  </a:moveTo>
                  <a:lnTo>
                    <a:pt x="3483" y="0"/>
                  </a:lnTo>
                  <a:cubicBezTo>
                    <a:pt x="1435" y="858"/>
                    <a:pt x="0" y="2870"/>
                    <a:pt x="0" y="5225"/>
                  </a:cubicBezTo>
                  <a:cubicBezTo>
                    <a:pt x="0" y="7018"/>
                    <a:pt x="831" y="8611"/>
                    <a:pt x="2127" y="9644"/>
                  </a:cubicBezTo>
                  <a:cubicBezTo>
                    <a:pt x="1339" y="8672"/>
                    <a:pt x="875" y="7439"/>
                    <a:pt x="875" y="6099"/>
                  </a:cubicBezTo>
                  <a:cubicBezTo>
                    <a:pt x="875" y="3973"/>
                    <a:pt x="2039" y="2126"/>
                    <a:pt x="3772" y="1155"/>
                  </a:cubicBezTo>
                  <a:lnTo>
                    <a:pt x="3483" y="0"/>
                  </a:lnTo>
                </a:path>
              </a:pathLst>
            </a:custGeom>
            <a:solidFill>
              <a:schemeClr val="accent4">
                <a:alpha val="12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3"/>
            <p:cNvSpPr>
              <a:spLocks noChangeArrowheads="1"/>
            </p:cNvSpPr>
            <p:nvPr/>
          </p:nvSpPr>
          <p:spPr bwMode="auto">
            <a:xfrm>
              <a:off x="1043" y="949"/>
              <a:ext cx="1841" cy="1140"/>
            </a:xfrm>
            <a:custGeom>
              <a:avLst/>
              <a:gdLst>
                <a:gd name="T0" fmla="*/ 5679 w 8122"/>
                <a:gd name="T1" fmla="*/ 2853 h 5033"/>
                <a:gd name="T2" fmla="*/ 5679 w 8122"/>
                <a:gd name="T3" fmla="*/ 2853 h 5033"/>
                <a:gd name="T4" fmla="*/ 525 w 8122"/>
                <a:gd name="T5" fmla="*/ 3116 h 5033"/>
                <a:gd name="T6" fmla="*/ 0 w 8122"/>
                <a:gd name="T7" fmla="*/ 4209 h 5033"/>
                <a:gd name="T8" fmla="*/ 5355 w 8122"/>
                <a:gd name="T9" fmla="*/ 4043 h 5033"/>
                <a:gd name="T10" fmla="*/ 8121 w 8122"/>
                <a:gd name="T11" fmla="*/ 0 h 5033"/>
                <a:gd name="T12" fmla="*/ 5679 w 8122"/>
                <a:gd name="T13" fmla="*/ 2853 h 5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22" h="5033">
                  <a:moveTo>
                    <a:pt x="5679" y="2853"/>
                  </a:moveTo>
                  <a:lnTo>
                    <a:pt x="5679" y="2853"/>
                  </a:lnTo>
                  <a:cubicBezTo>
                    <a:pt x="4034" y="3798"/>
                    <a:pt x="2126" y="3833"/>
                    <a:pt x="525" y="3116"/>
                  </a:cubicBezTo>
                  <a:cubicBezTo>
                    <a:pt x="315" y="3456"/>
                    <a:pt x="131" y="3824"/>
                    <a:pt x="0" y="4209"/>
                  </a:cubicBezTo>
                  <a:cubicBezTo>
                    <a:pt x="1645" y="5023"/>
                    <a:pt x="3649" y="5032"/>
                    <a:pt x="5355" y="4043"/>
                  </a:cubicBezTo>
                  <a:cubicBezTo>
                    <a:pt x="6904" y="3150"/>
                    <a:pt x="7867" y="1636"/>
                    <a:pt x="8121" y="0"/>
                  </a:cubicBezTo>
                  <a:cubicBezTo>
                    <a:pt x="7674" y="1155"/>
                    <a:pt x="6834" y="2179"/>
                    <a:pt x="5679" y="2853"/>
                  </a:cubicBezTo>
                </a:path>
              </a:pathLst>
            </a:custGeom>
            <a:solidFill>
              <a:schemeClr val="accent3">
                <a:alpha val="13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4"/>
            <p:cNvSpPr>
              <a:spLocks noChangeArrowheads="1"/>
            </p:cNvSpPr>
            <p:nvPr/>
          </p:nvSpPr>
          <p:spPr bwMode="auto">
            <a:xfrm>
              <a:off x="1519" y="1965"/>
              <a:ext cx="1748" cy="1293"/>
            </a:xfrm>
            <a:custGeom>
              <a:avLst/>
              <a:gdLst>
                <a:gd name="T0" fmla="*/ 6502 w 7711"/>
                <a:gd name="T1" fmla="*/ 5689 h 5708"/>
                <a:gd name="T2" fmla="*/ 6502 w 7711"/>
                <a:gd name="T3" fmla="*/ 5689 h 5708"/>
                <a:gd name="T4" fmla="*/ 7710 w 7711"/>
                <a:gd name="T5" fmla="*/ 5610 h 5708"/>
                <a:gd name="T6" fmla="*/ 4883 w 7711"/>
                <a:gd name="T7" fmla="*/ 972 h 5708"/>
                <a:gd name="T8" fmla="*/ 0 w 7711"/>
                <a:gd name="T9" fmla="*/ 596 h 5708"/>
                <a:gd name="T10" fmla="*/ 3693 w 7711"/>
                <a:gd name="T11" fmla="*/ 1287 h 5708"/>
                <a:gd name="T12" fmla="*/ 6502 w 7711"/>
                <a:gd name="T13" fmla="*/ 5689 h 5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11" h="5708">
                  <a:moveTo>
                    <a:pt x="6502" y="5689"/>
                  </a:moveTo>
                  <a:lnTo>
                    <a:pt x="6502" y="5689"/>
                  </a:lnTo>
                  <a:cubicBezTo>
                    <a:pt x="6904" y="5707"/>
                    <a:pt x="7307" y="5689"/>
                    <a:pt x="7710" y="5610"/>
                  </a:cubicBezTo>
                  <a:cubicBezTo>
                    <a:pt x="7622" y="3755"/>
                    <a:pt x="6616" y="1970"/>
                    <a:pt x="4883" y="972"/>
                  </a:cubicBezTo>
                  <a:cubicBezTo>
                    <a:pt x="3334" y="79"/>
                    <a:pt x="1540" y="0"/>
                    <a:pt x="0" y="596"/>
                  </a:cubicBezTo>
                  <a:cubicBezTo>
                    <a:pt x="1225" y="403"/>
                    <a:pt x="2529" y="622"/>
                    <a:pt x="3693" y="1287"/>
                  </a:cubicBezTo>
                  <a:cubicBezTo>
                    <a:pt x="5356" y="2250"/>
                    <a:pt x="6344" y="3921"/>
                    <a:pt x="6502" y="5689"/>
                  </a:cubicBezTo>
                </a:path>
              </a:pathLst>
            </a:custGeom>
            <a:solidFill>
              <a:schemeClr val="accent2">
                <a:alpha val="1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849658" y="9272174"/>
            <a:ext cx="6179898" cy="1791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3800" b="1" dirty="0" smtClean="0">
                <a:solidFill>
                  <a:schemeClr val="tx2"/>
                </a:solidFill>
                <a:latin typeface="Bebas Neue Bold"/>
                <a:cs typeface="Bebas Neue Bold"/>
              </a:rPr>
              <a:t>Python</a:t>
            </a:r>
            <a:endParaRPr lang="en-US" sz="13800" b="1" dirty="0">
              <a:solidFill>
                <a:schemeClr val="tx2"/>
              </a:solidFill>
              <a:latin typeface="Bebas Neue Bold"/>
              <a:cs typeface="Bebas Neue 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620921" y="11000816"/>
            <a:ext cx="4455066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dirty="0" smtClean="0">
                <a:latin typeface="Lato Light"/>
                <a:cs typeface="Lato Light"/>
              </a:rPr>
              <a:t>Crash Course</a:t>
            </a:r>
            <a:endParaRPr lang="en-US" sz="5400" dirty="0">
              <a:latin typeface="Lato Light"/>
              <a:cs typeface="Lato Ligh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337317" y="11855036"/>
            <a:ext cx="5204563" cy="100364"/>
            <a:chOff x="8458200" y="10414000"/>
            <a:chExt cx="9220200" cy="177800"/>
          </a:xfrm>
          <a:solidFill>
            <a:srgbClr val="1FB18A"/>
          </a:solidFill>
        </p:grpSpPr>
        <p:sp>
          <p:nvSpPr>
            <p:cNvPr id="2" name="Rectangle 1"/>
            <p:cNvSpPr/>
            <p:nvPr/>
          </p:nvSpPr>
          <p:spPr>
            <a:xfrm>
              <a:off x="8458200" y="10414000"/>
              <a:ext cx="3073400" cy="177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531600" y="10414000"/>
              <a:ext cx="3073400" cy="177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4605000" y="10414000"/>
              <a:ext cx="3073400" cy="177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EE49F736-E8FD-404E-B3CE-6FCAF16F6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34" y="12220772"/>
            <a:ext cx="2705622" cy="14587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:lc="http://schemas.openxmlformats.org/drawingml/2006/lockedCanvas" xmlns="" id="{BC3EB64E-3C9B-F8A1-791D-E79008C032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7711" y="12208950"/>
            <a:ext cx="1157275" cy="14059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EE49F736-E8FD-404E-B3CE-6FCAF16F6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34" y="12220772"/>
            <a:ext cx="2705622" cy="14587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88021D5B-50F7-4FDD-9E16-D5D8D732A5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5354" y="12337260"/>
            <a:ext cx="2270542" cy="154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4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3715521"/>
            <a:ext cx="12539193" cy="6173017"/>
            <a:chOff x="0" y="3715521"/>
            <a:chExt cx="12539193" cy="6173017"/>
          </a:xfrm>
        </p:grpSpPr>
        <p:sp>
          <p:nvSpPr>
            <p:cNvPr id="16" name="Rectangle 15"/>
            <p:cNvSpPr/>
            <p:nvPr/>
          </p:nvSpPr>
          <p:spPr>
            <a:xfrm>
              <a:off x="12144843" y="3715521"/>
              <a:ext cx="394350" cy="61730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0" y="3715521"/>
              <a:ext cx="12190413" cy="6173017"/>
            </a:xfrm>
            <a:prstGeom prst="rect">
              <a:avLst/>
            </a:prstGeom>
            <a:solidFill>
              <a:srgbClr val="354256">
                <a:alpha val="84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028699" y="4450996"/>
            <a:ext cx="1133328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8500" b="1" dirty="0" smtClean="0">
                <a:solidFill>
                  <a:schemeClr val="bg1"/>
                </a:solidFill>
                <a:latin typeface="Bebas Neue Bold"/>
                <a:cs typeface="Bebas Neue Bold"/>
              </a:rPr>
              <a:t>Lists</a:t>
            </a:r>
            <a:endParaRPr lang="en-US" sz="8500" b="1" dirty="0">
              <a:solidFill>
                <a:schemeClr val="bg1"/>
              </a:solidFill>
              <a:latin typeface="Bebas Neue Bold"/>
              <a:cs typeface="Bebas Neue Bold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028700" y="5663973"/>
            <a:ext cx="889167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CBB35A0-A459-3B2E-0BAD-0AA2846E0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08" y="13162398"/>
            <a:ext cx="1047008" cy="56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5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40930" y="312083"/>
            <a:ext cx="86318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/>
              <a:t>Working with Lists</a:t>
            </a:r>
            <a:endParaRPr lang="en-US" sz="7200" dirty="0"/>
          </a:p>
        </p:txBody>
      </p:sp>
      <p:grpSp>
        <p:nvGrpSpPr>
          <p:cNvPr id="4" name="Group 3"/>
          <p:cNvGrpSpPr/>
          <p:nvPr/>
        </p:nvGrpSpPr>
        <p:grpSpPr>
          <a:xfrm>
            <a:off x="588082" y="1645762"/>
            <a:ext cx="15227570" cy="10241438"/>
            <a:chOff x="588082" y="1645762"/>
            <a:chExt cx="15227570" cy="1024143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8082" y="1645762"/>
              <a:ext cx="15227570" cy="1024143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26538" t="57033" r="40185" b="3905"/>
            <a:stretch/>
          </p:blipFill>
          <p:spPr>
            <a:xfrm>
              <a:off x="9715500" y="4766230"/>
              <a:ext cx="6100152" cy="7120970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2408" y="1512412"/>
            <a:ext cx="5504697" cy="28309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84125" y="5220066"/>
            <a:ext cx="11324354" cy="782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570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40930" y="312083"/>
            <a:ext cx="83753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Working with Lists</a:t>
            </a:r>
            <a:endParaRPr lang="en-US" sz="7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60" y="1512412"/>
            <a:ext cx="6828290" cy="84507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29362" y="1948527"/>
            <a:ext cx="4276738" cy="5632311"/>
          </a:xfrm>
          <a:prstGeom prst="rect">
            <a:avLst/>
          </a:prstGeom>
          <a:noFill/>
          <a:ln>
            <a:solidFill>
              <a:srgbClr val="35425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Insert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Remove Item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Pop removes the last item added to the list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327" y="7956643"/>
            <a:ext cx="11483950" cy="575935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944212" y="12514609"/>
            <a:ext cx="4276738" cy="1200329"/>
          </a:xfrm>
          <a:prstGeom prst="rect">
            <a:avLst/>
          </a:prstGeom>
          <a:noFill/>
          <a:ln>
            <a:solidFill>
              <a:srgbClr val="35425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Add multiple items to a List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94377" y="1948527"/>
            <a:ext cx="6451111" cy="600811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0612099" y="1948527"/>
            <a:ext cx="3101465" cy="1200329"/>
          </a:xfrm>
          <a:prstGeom prst="rect">
            <a:avLst/>
          </a:prstGeom>
          <a:noFill/>
          <a:ln>
            <a:solidFill>
              <a:srgbClr val="35425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Built in </a:t>
            </a:r>
          </a:p>
          <a:p>
            <a:r>
              <a:rPr lang="en-US" dirty="0" smtClean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3860650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3715521"/>
            <a:ext cx="12539193" cy="6173017"/>
            <a:chOff x="0" y="3715521"/>
            <a:chExt cx="12539193" cy="6173017"/>
          </a:xfrm>
        </p:grpSpPr>
        <p:sp>
          <p:nvSpPr>
            <p:cNvPr id="16" name="Rectangle 15"/>
            <p:cNvSpPr/>
            <p:nvPr/>
          </p:nvSpPr>
          <p:spPr>
            <a:xfrm>
              <a:off x="12144843" y="3715521"/>
              <a:ext cx="394350" cy="61730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0" y="3715521"/>
              <a:ext cx="12190413" cy="6173017"/>
            </a:xfrm>
            <a:prstGeom prst="rect">
              <a:avLst/>
            </a:prstGeom>
            <a:solidFill>
              <a:srgbClr val="354256">
                <a:alpha val="84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028699" y="4450996"/>
            <a:ext cx="1133328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8500" b="1" dirty="0" smtClean="0">
                <a:solidFill>
                  <a:schemeClr val="bg1"/>
                </a:solidFill>
                <a:latin typeface="Bebas Neue Bold"/>
                <a:cs typeface="Bebas Neue Bold"/>
              </a:rPr>
              <a:t>Data Types</a:t>
            </a:r>
            <a:endParaRPr lang="en-US" sz="8500" b="1" dirty="0">
              <a:solidFill>
                <a:schemeClr val="bg1"/>
              </a:solidFill>
              <a:latin typeface="Bebas Neue Bold"/>
              <a:cs typeface="Bebas Neue Bold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028700" y="5663973"/>
            <a:ext cx="889167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CBB35A0-A459-3B2E-0BAD-0AA2846E0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08" y="13162398"/>
            <a:ext cx="1047008" cy="56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67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40930" y="312083"/>
            <a:ext cx="90416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/>
              <a:t>Data Type - Numeric</a:t>
            </a:r>
            <a:endParaRPr lang="en-US" sz="7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532" y="1512412"/>
            <a:ext cx="4739983" cy="1133949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80912" y="1512412"/>
            <a:ext cx="5310987" cy="1200329"/>
          </a:xfrm>
          <a:prstGeom prst="rect">
            <a:avLst/>
          </a:prstGeom>
          <a:noFill/>
          <a:ln>
            <a:solidFill>
              <a:srgbClr val="35425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We a variable is not assigned a value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8824" y="471726"/>
            <a:ext cx="4327526" cy="47674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6350" y="400857"/>
            <a:ext cx="5504332" cy="855948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97299" y="8458200"/>
            <a:ext cx="3993086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82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1" y="3162300"/>
            <a:ext cx="5229896" cy="89646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5437" y="228600"/>
            <a:ext cx="6845972" cy="66462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6040"/>
          <a:stretch/>
        </p:blipFill>
        <p:spPr>
          <a:xfrm>
            <a:off x="5455437" y="6874897"/>
            <a:ext cx="11457530" cy="58483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5437" y="12561392"/>
            <a:ext cx="3180952" cy="11238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091" y="228600"/>
            <a:ext cx="478406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/>
              <a:t>Data Type </a:t>
            </a:r>
          </a:p>
          <a:p>
            <a:r>
              <a:rPr lang="en-US" sz="7200" b="1" dirty="0" smtClean="0"/>
              <a:t>Sequence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640599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3715521"/>
            <a:ext cx="12539193" cy="6173017"/>
            <a:chOff x="0" y="3715521"/>
            <a:chExt cx="12539193" cy="6173017"/>
          </a:xfrm>
        </p:grpSpPr>
        <p:sp>
          <p:nvSpPr>
            <p:cNvPr id="16" name="Rectangle 15"/>
            <p:cNvSpPr/>
            <p:nvPr/>
          </p:nvSpPr>
          <p:spPr>
            <a:xfrm>
              <a:off x="12144843" y="3715521"/>
              <a:ext cx="394350" cy="61730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0" y="3715521"/>
              <a:ext cx="12190413" cy="6173017"/>
            </a:xfrm>
            <a:prstGeom prst="rect">
              <a:avLst/>
            </a:prstGeom>
            <a:solidFill>
              <a:srgbClr val="354256">
                <a:alpha val="84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028699" y="4450996"/>
            <a:ext cx="1133328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8500" b="1" dirty="0" smtClean="0">
                <a:solidFill>
                  <a:schemeClr val="bg1"/>
                </a:solidFill>
                <a:latin typeface="Bebas Neue Bold"/>
                <a:cs typeface="Bebas Neue Bold"/>
              </a:rPr>
              <a:t>Operators</a:t>
            </a:r>
            <a:endParaRPr lang="en-US" sz="8500" b="1" dirty="0">
              <a:solidFill>
                <a:schemeClr val="bg1"/>
              </a:solidFill>
              <a:latin typeface="Bebas Neue Bold"/>
              <a:cs typeface="Bebas Neue Bold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028700" y="5663973"/>
            <a:ext cx="889167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CBB35A0-A459-3B2E-0BAD-0AA2846E0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08" y="13162398"/>
            <a:ext cx="1047008" cy="56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7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79945" y="-16461"/>
            <a:ext cx="45961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/>
              <a:t>Operators</a:t>
            </a:r>
            <a:endParaRPr lang="en-US" sz="7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09" y="2083537"/>
            <a:ext cx="5009917" cy="10355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74013"/>
            <a:ext cx="3447619" cy="10095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4037" y="1005277"/>
            <a:ext cx="3485714" cy="10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4037" y="2020177"/>
            <a:ext cx="3485714" cy="5809522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9409684" y="1005277"/>
            <a:ext cx="3485716" cy="11255444"/>
            <a:chOff x="9921794" y="1010043"/>
            <a:chExt cx="3485716" cy="1125544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21796" y="1010043"/>
              <a:ext cx="3485714" cy="101904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21795" y="2051899"/>
              <a:ext cx="3079633" cy="729246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921794" y="9344364"/>
              <a:ext cx="3079633" cy="2921123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18685" y="1005277"/>
            <a:ext cx="3409524" cy="95238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31309" y="2083537"/>
            <a:ext cx="9671370" cy="33718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318685" y="5399519"/>
            <a:ext cx="3219048" cy="37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25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3715521"/>
            <a:ext cx="12539193" cy="6173017"/>
            <a:chOff x="0" y="3715521"/>
            <a:chExt cx="12539193" cy="6173017"/>
          </a:xfrm>
        </p:grpSpPr>
        <p:sp>
          <p:nvSpPr>
            <p:cNvPr id="16" name="Rectangle 15"/>
            <p:cNvSpPr/>
            <p:nvPr/>
          </p:nvSpPr>
          <p:spPr>
            <a:xfrm>
              <a:off x="12144843" y="3715521"/>
              <a:ext cx="394350" cy="61730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0" y="3715521"/>
              <a:ext cx="12190413" cy="6173017"/>
            </a:xfrm>
            <a:prstGeom prst="rect">
              <a:avLst/>
            </a:prstGeom>
            <a:solidFill>
              <a:srgbClr val="354256">
                <a:alpha val="84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05196" y="4616815"/>
            <a:ext cx="1238029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8500" b="1" dirty="0" smtClean="0">
                <a:solidFill>
                  <a:schemeClr val="bg1"/>
                </a:solidFill>
                <a:latin typeface="Bebas Neue Bold"/>
                <a:cs typeface="Bebas Neue Bold"/>
              </a:rPr>
              <a:t>Import </a:t>
            </a:r>
            <a:r>
              <a:rPr lang="en-US" sz="8500" b="1" dirty="0" err="1" smtClean="0">
                <a:solidFill>
                  <a:schemeClr val="bg1"/>
                </a:solidFill>
                <a:latin typeface="Bebas Neue Bold"/>
                <a:cs typeface="Bebas Neue Bold"/>
              </a:rPr>
              <a:t>Maths</a:t>
            </a:r>
            <a:r>
              <a:rPr lang="en-US" sz="8500" b="1" dirty="0" smtClean="0">
                <a:solidFill>
                  <a:schemeClr val="bg1"/>
                </a:solidFill>
                <a:latin typeface="Bebas Neue Bold"/>
                <a:cs typeface="Bebas Neue Bold"/>
              </a:rPr>
              <a:t> Functions</a:t>
            </a:r>
            <a:endParaRPr lang="en-US" sz="8500" b="1" dirty="0">
              <a:solidFill>
                <a:schemeClr val="bg1"/>
              </a:solidFill>
              <a:latin typeface="Bebas Neue Bold"/>
              <a:cs typeface="Bebas Neue Bold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028700" y="5663973"/>
            <a:ext cx="889167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CBB35A0-A459-3B2E-0BAD-0AA2846E0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08" y="13162398"/>
            <a:ext cx="1047008" cy="56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06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12330" y="26333"/>
            <a:ext cx="75200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err="1" smtClean="0"/>
              <a:t>Maths</a:t>
            </a:r>
            <a:r>
              <a:rPr lang="en-US" sz="7200" b="1" dirty="0" smtClean="0"/>
              <a:t> Functions</a:t>
            </a:r>
            <a:endParaRPr lang="en-US" sz="7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30" y="1780480"/>
            <a:ext cx="7851444" cy="69444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2430" y="1159293"/>
            <a:ext cx="5310987" cy="646331"/>
          </a:xfrm>
          <a:prstGeom prst="rect">
            <a:avLst/>
          </a:prstGeom>
          <a:noFill/>
          <a:ln>
            <a:solidFill>
              <a:srgbClr val="35425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Square Root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430" y="9810750"/>
            <a:ext cx="7770855" cy="3124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2430" y="9010650"/>
            <a:ext cx="5310987" cy="646331"/>
          </a:xfrm>
          <a:prstGeom prst="rect">
            <a:avLst/>
          </a:prstGeom>
          <a:noFill/>
          <a:ln>
            <a:solidFill>
              <a:srgbClr val="35425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Floor and ceil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96954" y="903496"/>
            <a:ext cx="5310987" cy="646331"/>
          </a:xfrm>
          <a:prstGeom prst="rect">
            <a:avLst/>
          </a:prstGeom>
          <a:noFill/>
          <a:ln>
            <a:solidFill>
              <a:srgbClr val="35425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Power Function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7196" y="1780480"/>
            <a:ext cx="5490745" cy="502114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517291" y="4494051"/>
            <a:ext cx="1827359" cy="2308324"/>
          </a:xfrm>
          <a:prstGeom prst="rect">
            <a:avLst/>
          </a:prstGeom>
          <a:noFill/>
          <a:ln>
            <a:solidFill>
              <a:srgbClr val="35425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Pi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Epsilon</a:t>
            </a:r>
          </a:p>
        </p:txBody>
      </p:sp>
    </p:spTree>
    <p:extLst>
      <p:ext uri="{BB962C8B-B14F-4D97-AF65-F5344CB8AC3E}">
        <p14:creationId xmlns:p14="http://schemas.microsoft.com/office/powerpoint/2010/main" val="2632272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3715521"/>
            <a:ext cx="12539193" cy="6173017"/>
            <a:chOff x="0" y="3715521"/>
            <a:chExt cx="12539193" cy="6173017"/>
          </a:xfrm>
        </p:grpSpPr>
        <p:sp>
          <p:nvSpPr>
            <p:cNvPr id="16" name="Rectangle 15"/>
            <p:cNvSpPr/>
            <p:nvPr/>
          </p:nvSpPr>
          <p:spPr>
            <a:xfrm>
              <a:off x="12144843" y="3715521"/>
              <a:ext cx="394350" cy="61730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0" y="3715521"/>
              <a:ext cx="12190413" cy="6173017"/>
            </a:xfrm>
            <a:prstGeom prst="rect">
              <a:avLst/>
            </a:prstGeom>
            <a:solidFill>
              <a:srgbClr val="354256">
                <a:alpha val="84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028700" y="4450996"/>
            <a:ext cx="9505950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 smtClean="0">
                <a:solidFill>
                  <a:schemeClr val="bg1"/>
                </a:solidFill>
                <a:latin typeface="Bebas Neue Bold"/>
                <a:cs typeface="Bebas Neue Bold"/>
              </a:rPr>
              <a:t>Introduction</a:t>
            </a:r>
            <a:endParaRPr lang="en-US" sz="9600" b="1" dirty="0">
              <a:solidFill>
                <a:schemeClr val="bg1"/>
              </a:solidFill>
              <a:latin typeface="Bebas Neue Bold"/>
              <a:cs typeface="Bebas Neue Bold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028700" y="5663973"/>
            <a:ext cx="889167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CBB35A0-A459-3B2E-0BAD-0AA2846E0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08" y="13162398"/>
            <a:ext cx="1047008" cy="56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94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12330" y="26333"/>
            <a:ext cx="69044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/>
              <a:t>More on Import</a:t>
            </a:r>
            <a:endParaRPr lang="en-US" sz="7200" dirty="0"/>
          </a:p>
        </p:txBody>
      </p:sp>
      <p:sp>
        <p:nvSpPr>
          <p:cNvPr id="12" name="TextBox 11"/>
          <p:cNvSpPr txBox="1"/>
          <p:nvPr/>
        </p:nvSpPr>
        <p:spPr>
          <a:xfrm>
            <a:off x="7103104" y="2508892"/>
            <a:ext cx="1827359" cy="2308324"/>
          </a:xfrm>
          <a:prstGeom prst="rect">
            <a:avLst/>
          </a:prstGeom>
          <a:noFill/>
          <a:ln>
            <a:solidFill>
              <a:srgbClr val="35425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Pi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Epsilon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41" y="2360073"/>
            <a:ext cx="4276190" cy="245714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10841" y="1457314"/>
            <a:ext cx="5310987" cy="646331"/>
          </a:xfrm>
          <a:prstGeom prst="rect">
            <a:avLst/>
          </a:prstGeom>
          <a:noFill/>
          <a:ln>
            <a:solidFill>
              <a:srgbClr val="35425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Alias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841" y="6857999"/>
            <a:ext cx="5523809" cy="157142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10840" y="6203500"/>
            <a:ext cx="5310987" cy="1200329"/>
          </a:xfrm>
          <a:prstGeom prst="rect">
            <a:avLst/>
          </a:prstGeom>
          <a:noFill/>
          <a:ln>
            <a:solidFill>
              <a:srgbClr val="35425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Importing selected functions</a:t>
            </a:r>
          </a:p>
        </p:txBody>
      </p:sp>
    </p:spTree>
    <p:extLst>
      <p:ext uri="{BB962C8B-B14F-4D97-AF65-F5344CB8AC3E}">
        <p14:creationId xmlns:p14="http://schemas.microsoft.com/office/powerpoint/2010/main" val="650932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3715521"/>
            <a:ext cx="12539193" cy="6173017"/>
            <a:chOff x="0" y="3715521"/>
            <a:chExt cx="12539193" cy="6173017"/>
          </a:xfrm>
        </p:grpSpPr>
        <p:sp>
          <p:nvSpPr>
            <p:cNvPr id="16" name="Rectangle 15"/>
            <p:cNvSpPr/>
            <p:nvPr/>
          </p:nvSpPr>
          <p:spPr>
            <a:xfrm>
              <a:off x="12144843" y="3715521"/>
              <a:ext cx="394350" cy="61730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0" y="3715521"/>
              <a:ext cx="12190413" cy="6173017"/>
            </a:xfrm>
            <a:prstGeom prst="rect">
              <a:avLst/>
            </a:prstGeom>
            <a:solidFill>
              <a:srgbClr val="354256">
                <a:alpha val="84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028699" y="4450996"/>
            <a:ext cx="1180876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7200" b="1" dirty="0">
                <a:solidFill>
                  <a:schemeClr val="bg1"/>
                </a:solidFill>
                <a:latin typeface="Bebas Neue Bold"/>
                <a:cs typeface="Bebas Neue Bold"/>
              </a:rPr>
              <a:t>U</a:t>
            </a:r>
            <a:r>
              <a:rPr lang="en-US" sz="7200" b="1" dirty="0" smtClean="0">
                <a:solidFill>
                  <a:schemeClr val="bg1"/>
                </a:solidFill>
                <a:latin typeface="Bebas Neue Bold"/>
                <a:cs typeface="Bebas Neue Bold"/>
              </a:rPr>
              <a:t>ser Inputs</a:t>
            </a:r>
            <a:endParaRPr lang="en-US" sz="7200" b="1" dirty="0">
              <a:solidFill>
                <a:schemeClr val="bg1"/>
              </a:solidFill>
              <a:latin typeface="Bebas Neue Bold"/>
              <a:cs typeface="Bebas Neue Bold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028700" y="5663973"/>
            <a:ext cx="889167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CBB35A0-A459-3B2E-0BAD-0AA2846E0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08" y="13162398"/>
            <a:ext cx="1047008" cy="56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36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40930" y="7290"/>
            <a:ext cx="82621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Capturing User Inputs</a:t>
            </a:r>
            <a:endParaRPr lang="en-US" sz="6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45" y="6003226"/>
            <a:ext cx="9976945" cy="27489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46" y="1098293"/>
            <a:ext cx="9976945" cy="3269956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808645" y="960346"/>
            <a:ext cx="7227799" cy="6336921"/>
            <a:chOff x="13065621" y="798225"/>
            <a:chExt cx="7227799" cy="633692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065621" y="4128807"/>
              <a:ext cx="6379466" cy="105193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065621" y="2361521"/>
              <a:ext cx="6583066" cy="144216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065621" y="5591179"/>
              <a:ext cx="7227799" cy="1543967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3065621" y="798225"/>
              <a:ext cx="4970823" cy="1200329"/>
            </a:xfrm>
            <a:prstGeom prst="rect">
              <a:avLst/>
            </a:prstGeom>
            <a:noFill/>
            <a:ln>
              <a:solidFill>
                <a:srgbClr val="35425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Capturing a character from the keyboard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40045" y="5073519"/>
            <a:ext cx="8075305" cy="646331"/>
          </a:xfrm>
          <a:prstGeom prst="rect">
            <a:avLst/>
          </a:prstGeom>
          <a:noFill/>
          <a:ln>
            <a:solidFill>
              <a:srgbClr val="35425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Casting into the right data type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8036444" y="960346"/>
            <a:ext cx="4942622" cy="1200329"/>
          </a:xfrm>
          <a:prstGeom prst="rect">
            <a:avLst/>
          </a:prstGeom>
          <a:noFill/>
          <a:ln>
            <a:solidFill>
              <a:srgbClr val="35425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Evaluating an expression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36444" y="2357080"/>
            <a:ext cx="6110734" cy="91952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36444" y="4129854"/>
            <a:ext cx="4755042" cy="81792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8036445" y="3301835"/>
            <a:ext cx="4347306" cy="646331"/>
          </a:xfrm>
          <a:prstGeom prst="rect">
            <a:avLst/>
          </a:prstGeom>
          <a:noFill/>
          <a:ln>
            <a:solidFill>
              <a:srgbClr val="35425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User input</a:t>
            </a:r>
          </a:p>
        </p:txBody>
      </p:sp>
    </p:spTree>
    <p:extLst>
      <p:ext uri="{BB962C8B-B14F-4D97-AF65-F5344CB8AC3E}">
        <p14:creationId xmlns:p14="http://schemas.microsoft.com/office/powerpoint/2010/main" val="2763452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3715521"/>
            <a:ext cx="12539193" cy="6173017"/>
            <a:chOff x="0" y="3715521"/>
            <a:chExt cx="12539193" cy="6173017"/>
          </a:xfrm>
        </p:grpSpPr>
        <p:sp>
          <p:nvSpPr>
            <p:cNvPr id="16" name="Rectangle 15"/>
            <p:cNvSpPr/>
            <p:nvPr/>
          </p:nvSpPr>
          <p:spPr>
            <a:xfrm>
              <a:off x="12144843" y="3715521"/>
              <a:ext cx="394350" cy="61730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0" y="3715521"/>
              <a:ext cx="12190413" cy="6173017"/>
            </a:xfrm>
            <a:prstGeom prst="rect">
              <a:avLst/>
            </a:prstGeom>
            <a:solidFill>
              <a:srgbClr val="354256">
                <a:alpha val="84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028699" y="4450996"/>
            <a:ext cx="1180876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7200" b="1" dirty="0" smtClean="0">
                <a:solidFill>
                  <a:schemeClr val="bg1"/>
                </a:solidFill>
                <a:latin typeface="Bebas Neue Bold"/>
                <a:cs typeface="Bebas Neue Bold"/>
              </a:rPr>
              <a:t>If </a:t>
            </a:r>
            <a:r>
              <a:rPr lang="en-US" sz="7200" b="1" dirty="0" err="1" smtClean="0">
                <a:solidFill>
                  <a:schemeClr val="bg1"/>
                </a:solidFill>
                <a:latin typeface="Bebas Neue Bold"/>
                <a:cs typeface="Bebas Neue Bold"/>
              </a:rPr>
              <a:t>Elif</a:t>
            </a:r>
            <a:r>
              <a:rPr lang="en-US" sz="7200" b="1" dirty="0" smtClean="0">
                <a:solidFill>
                  <a:schemeClr val="bg1"/>
                </a:solidFill>
                <a:latin typeface="Bebas Neue Bold"/>
                <a:cs typeface="Bebas Neue Bold"/>
              </a:rPr>
              <a:t> Else Function</a:t>
            </a:r>
            <a:endParaRPr lang="en-US" sz="7200" b="1" dirty="0">
              <a:solidFill>
                <a:schemeClr val="bg1"/>
              </a:solidFill>
              <a:latin typeface="Bebas Neue Bold"/>
              <a:cs typeface="Bebas Neue Bold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028700" y="5663973"/>
            <a:ext cx="889167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CBB35A0-A459-3B2E-0BAD-0AA2846E0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08" y="13162398"/>
            <a:ext cx="1047008" cy="56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8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40930" y="7290"/>
            <a:ext cx="136728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Working with conditional Statements</a:t>
            </a:r>
            <a:endParaRPr lang="en-US" sz="6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930" y="2209921"/>
            <a:ext cx="4843269" cy="12381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40930" y="1293915"/>
            <a:ext cx="4970823" cy="646331"/>
          </a:xfrm>
          <a:prstGeom prst="rect">
            <a:avLst/>
          </a:prstGeom>
          <a:noFill/>
          <a:ln>
            <a:solidFill>
              <a:srgbClr val="35425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If Block or Suite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931" y="4505383"/>
            <a:ext cx="5012131" cy="181921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40930" y="3859052"/>
            <a:ext cx="4970823" cy="646331"/>
          </a:xfrm>
          <a:prstGeom prst="rect">
            <a:avLst/>
          </a:prstGeom>
          <a:noFill/>
          <a:ln>
            <a:solidFill>
              <a:srgbClr val="35425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Indentation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0931" y="7111791"/>
            <a:ext cx="3631119" cy="48019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4199" y="7111791"/>
            <a:ext cx="3894874" cy="4801901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4972050" y="8889737"/>
            <a:ext cx="1212149" cy="91729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11304080" y="1094632"/>
            <a:ext cx="4970823" cy="646331"/>
          </a:xfrm>
          <a:prstGeom prst="rect">
            <a:avLst/>
          </a:prstGeom>
          <a:noFill/>
          <a:ln>
            <a:solidFill>
              <a:srgbClr val="35425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Nested Ifs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04080" y="1862610"/>
            <a:ext cx="3821620" cy="494952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04080" y="8145125"/>
            <a:ext cx="3516820" cy="515701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1291222" y="7494504"/>
            <a:ext cx="4970823" cy="646331"/>
          </a:xfrm>
          <a:prstGeom prst="rect">
            <a:avLst/>
          </a:prstGeom>
          <a:noFill/>
          <a:ln>
            <a:solidFill>
              <a:srgbClr val="35425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Using </a:t>
            </a:r>
            <a:r>
              <a:rPr lang="en-US" dirty="0" err="1" smtClean="0"/>
              <a:t>Elif</a:t>
            </a:r>
            <a:endParaRPr lang="en-US" dirty="0" smtClean="0"/>
          </a:p>
        </p:txBody>
      </p:sp>
      <p:sp>
        <p:nvSpPr>
          <p:cNvPr id="20" name="Right Arrow 19"/>
          <p:cNvSpPr/>
          <p:nvPr/>
        </p:nvSpPr>
        <p:spPr>
          <a:xfrm>
            <a:off x="14820900" y="10028468"/>
            <a:ext cx="1212149" cy="91729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45907" y="8158785"/>
            <a:ext cx="3766093" cy="516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99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3715521"/>
            <a:ext cx="12539193" cy="6173017"/>
            <a:chOff x="0" y="3715521"/>
            <a:chExt cx="12539193" cy="6173017"/>
          </a:xfrm>
        </p:grpSpPr>
        <p:sp>
          <p:nvSpPr>
            <p:cNvPr id="16" name="Rectangle 15"/>
            <p:cNvSpPr/>
            <p:nvPr/>
          </p:nvSpPr>
          <p:spPr>
            <a:xfrm>
              <a:off x="12144843" y="3715521"/>
              <a:ext cx="394350" cy="61730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0" y="3715521"/>
              <a:ext cx="12190413" cy="6173017"/>
            </a:xfrm>
            <a:prstGeom prst="rect">
              <a:avLst/>
            </a:prstGeom>
            <a:solidFill>
              <a:srgbClr val="354256">
                <a:alpha val="84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028699" y="4450996"/>
            <a:ext cx="1180876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7200" b="1" dirty="0" smtClean="0">
                <a:solidFill>
                  <a:schemeClr val="bg1"/>
                </a:solidFill>
                <a:latin typeface="Bebas Neue Bold"/>
                <a:cs typeface="Bebas Neue Bold"/>
              </a:rPr>
              <a:t>While Loop</a:t>
            </a:r>
            <a:endParaRPr lang="en-US" sz="7200" b="1" dirty="0">
              <a:solidFill>
                <a:schemeClr val="bg1"/>
              </a:solidFill>
              <a:latin typeface="Bebas Neue Bold"/>
              <a:cs typeface="Bebas Neue Bold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028700" y="5663973"/>
            <a:ext cx="889167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CBB35A0-A459-3B2E-0BAD-0AA2846E0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08" y="13162398"/>
            <a:ext cx="1047008" cy="56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2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40930" y="7290"/>
            <a:ext cx="43268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While Loop</a:t>
            </a:r>
            <a:endParaRPr lang="en-US" sz="6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930" y="2076492"/>
            <a:ext cx="3437605" cy="11620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40930" y="1293915"/>
            <a:ext cx="4970823" cy="646331"/>
          </a:xfrm>
          <a:prstGeom prst="rect">
            <a:avLst/>
          </a:prstGeom>
          <a:noFill/>
          <a:ln>
            <a:solidFill>
              <a:srgbClr val="35425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Print this 5 times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12379" y="5789715"/>
            <a:ext cx="4970823" cy="1200329"/>
          </a:xfrm>
          <a:prstGeom prst="rect">
            <a:avLst/>
          </a:prstGeom>
          <a:noFill/>
          <a:ln>
            <a:solidFill>
              <a:srgbClr val="35425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Print this 5 times with While loop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378" y="7491600"/>
            <a:ext cx="7864257" cy="3995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929" y="2993165"/>
            <a:ext cx="3437605" cy="11620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53114"/>
          <a:stretch/>
        </p:blipFill>
        <p:spPr>
          <a:xfrm>
            <a:off x="1340929" y="4076158"/>
            <a:ext cx="3437605" cy="5448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4062" y="7491600"/>
            <a:ext cx="8145543" cy="384315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9376635" y="8889737"/>
            <a:ext cx="1212149" cy="91729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5773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3715521"/>
            <a:ext cx="12539193" cy="6173017"/>
            <a:chOff x="0" y="3715521"/>
            <a:chExt cx="12539193" cy="6173017"/>
          </a:xfrm>
        </p:grpSpPr>
        <p:sp>
          <p:nvSpPr>
            <p:cNvPr id="16" name="Rectangle 15"/>
            <p:cNvSpPr/>
            <p:nvPr/>
          </p:nvSpPr>
          <p:spPr>
            <a:xfrm>
              <a:off x="12144843" y="3715521"/>
              <a:ext cx="394350" cy="61730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0" y="3715521"/>
              <a:ext cx="12190413" cy="6173017"/>
            </a:xfrm>
            <a:prstGeom prst="rect">
              <a:avLst/>
            </a:prstGeom>
            <a:solidFill>
              <a:srgbClr val="354256">
                <a:alpha val="84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028699" y="4450996"/>
            <a:ext cx="1180876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7200" b="1" dirty="0" smtClean="0">
                <a:solidFill>
                  <a:schemeClr val="bg1"/>
                </a:solidFill>
                <a:latin typeface="Bebas Neue Bold"/>
                <a:cs typeface="Bebas Neue Bold"/>
              </a:rPr>
              <a:t>For Loop</a:t>
            </a:r>
            <a:endParaRPr lang="en-US" sz="7200" b="1" dirty="0">
              <a:solidFill>
                <a:schemeClr val="bg1"/>
              </a:solidFill>
              <a:latin typeface="Bebas Neue Bold"/>
              <a:cs typeface="Bebas Neue Bold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028700" y="5663973"/>
            <a:ext cx="889167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CBB35A0-A459-3B2E-0BAD-0AA2846E0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08" y="13162398"/>
            <a:ext cx="1047008" cy="56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17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40930" y="7290"/>
            <a:ext cx="35157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For Loop</a:t>
            </a:r>
            <a:endParaRPr lang="en-US" sz="6000" dirty="0"/>
          </a:p>
        </p:txBody>
      </p:sp>
      <p:sp>
        <p:nvSpPr>
          <p:cNvPr id="4" name="TextBox 3"/>
          <p:cNvSpPr txBox="1"/>
          <p:nvPr/>
        </p:nvSpPr>
        <p:spPr>
          <a:xfrm>
            <a:off x="1340930" y="1293915"/>
            <a:ext cx="4970823" cy="646331"/>
          </a:xfrm>
          <a:prstGeom prst="rect">
            <a:avLst/>
          </a:prstGeom>
          <a:noFill/>
          <a:ln>
            <a:solidFill>
              <a:srgbClr val="35425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Print this list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45907" y="4832688"/>
            <a:ext cx="5879021" cy="646331"/>
          </a:xfrm>
          <a:prstGeom prst="rect">
            <a:avLst/>
          </a:prstGeom>
          <a:noFill/>
          <a:ln>
            <a:solidFill>
              <a:srgbClr val="35425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Print each item in the list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929" y="2080705"/>
            <a:ext cx="4815923" cy="18435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929" y="5479019"/>
            <a:ext cx="5546079" cy="26380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0929" y="8371461"/>
            <a:ext cx="2640521" cy="22279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6307" y="1940246"/>
            <a:ext cx="3703530" cy="249630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356307" y="1293915"/>
            <a:ext cx="5879021" cy="646331"/>
          </a:xfrm>
          <a:prstGeom prst="rect">
            <a:avLst/>
          </a:prstGeom>
          <a:noFill/>
          <a:ln>
            <a:solidFill>
              <a:srgbClr val="35425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Print each item in the string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9394" y="4807591"/>
            <a:ext cx="695018" cy="22790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5907" y="11679392"/>
            <a:ext cx="5322336" cy="159845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45907" y="11019994"/>
            <a:ext cx="5879021" cy="646331"/>
          </a:xfrm>
          <a:prstGeom prst="rect">
            <a:avLst/>
          </a:prstGeom>
          <a:noFill/>
          <a:ln>
            <a:solidFill>
              <a:srgbClr val="35425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Print each item in the list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56306" y="7303892"/>
            <a:ext cx="4764731" cy="172580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4928" y="11666324"/>
            <a:ext cx="6201311" cy="16115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47145" y="11666323"/>
            <a:ext cx="6328187" cy="16115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334988" y="1940246"/>
            <a:ext cx="6478567" cy="235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097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40930" y="312083"/>
            <a:ext cx="63401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/>
              <a:t>ASSIGNMENT</a:t>
            </a:r>
            <a:endParaRPr lang="en-US" sz="7200" dirty="0"/>
          </a:p>
        </p:txBody>
      </p:sp>
      <p:sp>
        <p:nvSpPr>
          <p:cNvPr id="2" name="Rectangle 1"/>
          <p:cNvSpPr/>
          <p:nvPr/>
        </p:nvSpPr>
        <p:spPr>
          <a:xfrm>
            <a:off x="1340930" y="1623317"/>
            <a:ext cx="228335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dirty="0" smtClean="0"/>
              <a:t>Create a Business Model Canvas for </a:t>
            </a:r>
            <a:r>
              <a:rPr lang="en-US" sz="4000" dirty="0" err="1" smtClean="0"/>
              <a:t>SkillCanvas</a:t>
            </a:r>
            <a:r>
              <a:rPr lang="en-US" sz="4000" dirty="0" smtClean="0"/>
              <a:t>.</a:t>
            </a:r>
          </a:p>
          <a:p>
            <a:pPr marL="742950" indent="-742950">
              <a:buFont typeface="+mj-lt"/>
              <a:buAutoNum type="arabicPeriod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22367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40930" y="312083"/>
            <a:ext cx="62376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/>
              <a:t>About Python</a:t>
            </a:r>
            <a:endParaRPr lang="en-US" sz="7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292BDD4-DB2E-69AD-F894-862228428243}"/>
              </a:ext>
            </a:extLst>
          </p:cNvPr>
          <p:cNvSpPr txBox="1"/>
          <p:nvPr/>
        </p:nvSpPr>
        <p:spPr>
          <a:xfrm>
            <a:off x="1340930" y="1812703"/>
            <a:ext cx="21804820" cy="95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/>
              <a:t>One of the fastest growing language in terms of 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4400" dirty="0" smtClean="0"/>
              <a:t>Number of developers using it,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4400" dirty="0" smtClean="0"/>
              <a:t>Number of libraries it has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4400" dirty="0" smtClean="0"/>
              <a:t>Number of companies</a:t>
            </a:r>
          </a:p>
          <a:p>
            <a:pPr marL="1485717" lvl="1" indent="-571500">
              <a:buFont typeface="Arial" panose="020B0604020202020204" pitchFamily="34" charset="0"/>
              <a:buChar char="•"/>
            </a:pPr>
            <a:r>
              <a:rPr lang="en-US" sz="4400" dirty="0" smtClean="0"/>
              <a:t>Areas where it has been implemented (ML, GUI, Software Development, Web Development, </a:t>
            </a:r>
            <a:r>
              <a:rPr lang="en-US" sz="4400" dirty="0" err="1" smtClean="0"/>
              <a:t>IoT</a:t>
            </a:r>
            <a:r>
              <a:rPr lang="en-US" sz="4400" dirty="0" smtClean="0"/>
              <a:t>)</a:t>
            </a:r>
            <a:endParaRPr lang="en-US" sz="44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/>
              <a:t>Python was created in 1987. (</a:t>
            </a:r>
            <a:r>
              <a:rPr lang="en-US" sz="4400" dirty="0" smtClean="0"/>
              <a:t>Java was created in 1995)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/>
              <a:t>Mostly used by scientists, researchers and engineers. They need a simple language to learn and get their work done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/>
              <a:t>Python is much simple that C, C++, C#, Java, etc. This is why it is thought in schools.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/>
              <a:t>Python was developed by Guido Van Rossum and it what named after his </a:t>
            </a:r>
            <a:r>
              <a:rPr lang="en-US" sz="4400" dirty="0" err="1" smtClean="0"/>
              <a:t>favourite</a:t>
            </a:r>
            <a:r>
              <a:rPr lang="en-US" sz="4400" dirty="0" smtClean="0"/>
              <a:t> movie.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/>
              <a:t>It was create for those that do not like to code but need code to get work done.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370628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141352" y="858838"/>
            <a:ext cx="5683544" cy="1303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chemeClr val="tx2"/>
                </a:solidFill>
                <a:latin typeface="Bebas Neue Bold"/>
                <a:cs typeface="Bebas Neue Bold"/>
              </a:rPr>
              <a:t>Contact Us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772729" y="2728961"/>
            <a:ext cx="6999287" cy="1492674"/>
          </a:xfrm>
          <a:prstGeom prst="rect">
            <a:avLst/>
          </a:prstGeom>
          <a:noFill/>
        </p:spPr>
        <p:txBody>
          <a:bodyPr lIns="243797" tIns="121899" rIns="243797" bIns="121899">
            <a:spAutoFit/>
          </a:bodyPr>
          <a:lstStyle/>
          <a:p>
            <a:pPr defTabSz="182843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700" b="1" dirty="0">
                <a:latin typeface="Lato Light"/>
                <a:ea typeface="Lato Light" charset="0"/>
                <a:cs typeface="Lato Light"/>
              </a:rPr>
              <a:t>CAD Consulting Limited</a:t>
            </a:r>
          </a:p>
          <a:p>
            <a:pPr defTabSz="182843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700" dirty="0">
                <a:latin typeface="Lato Light"/>
                <a:ea typeface="Lato Light" charset="0"/>
                <a:cs typeface="Lato Light"/>
              </a:rPr>
              <a:t>30, Trans-Woji Road</a:t>
            </a:r>
          </a:p>
          <a:p>
            <a:pPr defTabSz="182843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700" dirty="0">
                <a:latin typeface="Lato Light"/>
                <a:ea typeface="Lato Light" charset="0"/>
                <a:cs typeface="Lato Light"/>
              </a:rPr>
              <a:t>By Slaughter Bridge.</a:t>
            </a:r>
          </a:p>
        </p:txBody>
      </p:sp>
      <p:sp>
        <p:nvSpPr>
          <p:cNvPr id="32" name="TextBox 56"/>
          <p:cNvSpPr txBox="1">
            <a:spLocks noChangeArrowheads="1"/>
          </p:cNvSpPr>
          <p:nvPr/>
        </p:nvSpPr>
        <p:spPr bwMode="auto">
          <a:xfrm>
            <a:off x="1761616" y="4802236"/>
            <a:ext cx="6999288" cy="661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797" tIns="121899" rIns="243797" bIns="121899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r>
              <a:rPr lang="en-US" sz="2700" dirty="0">
                <a:cs typeface="Lato Light" charset="0"/>
              </a:rPr>
              <a:t>Email: Ibinaiye.wale@cadconsultingltd.com</a:t>
            </a:r>
          </a:p>
        </p:txBody>
      </p:sp>
      <p:sp>
        <p:nvSpPr>
          <p:cNvPr id="33" name="TextBox 57"/>
          <p:cNvSpPr txBox="1">
            <a:spLocks noChangeArrowheads="1"/>
          </p:cNvSpPr>
          <p:nvPr/>
        </p:nvSpPr>
        <p:spPr bwMode="auto">
          <a:xfrm>
            <a:off x="1669406" y="6296724"/>
            <a:ext cx="7867067" cy="661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43797" tIns="121899" rIns="243797" bIns="121899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r>
              <a:rPr lang="en-US" sz="2700" dirty="0">
                <a:cs typeface="Lato Light" charset="0"/>
              </a:rPr>
              <a:t>Office Phone: 08033131904, 08099866659</a:t>
            </a:r>
          </a:p>
        </p:txBody>
      </p:sp>
      <p:sp>
        <p:nvSpPr>
          <p:cNvPr id="34" name="Rectangle 58"/>
          <p:cNvSpPr>
            <a:spLocks noChangeArrowheads="1"/>
          </p:cNvSpPr>
          <p:nvPr/>
        </p:nvSpPr>
        <p:spPr bwMode="auto">
          <a:xfrm>
            <a:off x="1774316" y="2135236"/>
            <a:ext cx="193040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43797" tIns="121899" rIns="243797" bIns="121899">
            <a:spAutoFit/>
          </a:bodyPr>
          <a:lstStyle/>
          <a:p>
            <a:r>
              <a:rPr lang="en-US" sz="3200" b="1" dirty="0">
                <a:cs typeface="Lato Light" charset="0"/>
              </a:rPr>
              <a:t>Address</a:t>
            </a:r>
          </a:p>
        </p:txBody>
      </p:sp>
      <p:sp>
        <p:nvSpPr>
          <p:cNvPr id="39" name="Rectangle 59"/>
          <p:cNvSpPr>
            <a:spLocks noChangeArrowheads="1"/>
          </p:cNvSpPr>
          <p:nvPr/>
        </p:nvSpPr>
        <p:spPr bwMode="auto">
          <a:xfrm>
            <a:off x="1748916" y="4238673"/>
            <a:ext cx="2682875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43797" tIns="121899" rIns="243797" bIns="121899">
            <a:spAutoFit/>
          </a:bodyPr>
          <a:lstStyle/>
          <a:p>
            <a:r>
              <a:rPr lang="en-US" sz="3200" b="1" dirty="0">
                <a:cs typeface="Lato Light" charset="0"/>
              </a:rPr>
              <a:t>Contact Info</a:t>
            </a:r>
          </a:p>
        </p:txBody>
      </p:sp>
      <p:sp>
        <p:nvSpPr>
          <p:cNvPr id="40" name="Rectangle 60"/>
          <p:cNvSpPr>
            <a:spLocks noChangeArrowheads="1"/>
          </p:cNvSpPr>
          <p:nvPr/>
        </p:nvSpPr>
        <p:spPr bwMode="auto">
          <a:xfrm>
            <a:off x="1656707" y="5702999"/>
            <a:ext cx="2301875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43797" tIns="121899" rIns="243797" bIns="121899">
            <a:spAutoFit/>
          </a:bodyPr>
          <a:lstStyle/>
          <a:p>
            <a:r>
              <a:rPr lang="en-US" sz="3200" b="1" dirty="0">
                <a:cs typeface="Lato Light" charset="0"/>
              </a:rPr>
              <a:t>Telephone</a:t>
            </a:r>
          </a:p>
        </p:txBody>
      </p:sp>
      <p:sp>
        <p:nvSpPr>
          <p:cNvPr id="41" name="Freeform 161"/>
          <p:cNvSpPr>
            <a:spLocks noChangeArrowheads="1"/>
          </p:cNvSpPr>
          <p:nvPr/>
        </p:nvSpPr>
        <p:spPr bwMode="auto">
          <a:xfrm>
            <a:off x="1347279" y="2328911"/>
            <a:ext cx="506412" cy="657225"/>
          </a:xfrm>
          <a:custGeom>
            <a:avLst/>
            <a:gdLst>
              <a:gd name="T0" fmla="*/ 252583 w 472"/>
              <a:gd name="T1" fmla="*/ 0 h 619"/>
              <a:gd name="T2" fmla="*/ 252583 w 472"/>
              <a:gd name="T3" fmla="*/ 0 h 619"/>
              <a:gd name="T4" fmla="*/ 0 w 472"/>
              <a:gd name="T5" fmla="*/ 249764 h 619"/>
              <a:gd name="T6" fmla="*/ 252583 w 472"/>
              <a:gd name="T7" fmla="*/ 656825 h 619"/>
              <a:gd name="T8" fmla="*/ 504095 w 472"/>
              <a:gd name="T9" fmla="*/ 249764 h 619"/>
              <a:gd name="T10" fmla="*/ 252583 w 472"/>
              <a:gd name="T11" fmla="*/ 0 h 619"/>
              <a:gd name="T12" fmla="*/ 252583 w 472"/>
              <a:gd name="T13" fmla="*/ 594119 h 619"/>
              <a:gd name="T14" fmla="*/ 252583 w 472"/>
              <a:gd name="T15" fmla="*/ 594119 h 619"/>
              <a:gd name="T16" fmla="*/ 48162 w 472"/>
              <a:gd name="T17" fmla="*/ 249764 h 619"/>
              <a:gd name="T18" fmla="*/ 252583 w 472"/>
              <a:gd name="T19" fmla="*/ 30822 h 619"/>
              <a:gd name="T20" fmla="*/ 457003 w 472"/>
              <a:gd name="T21" fmla="*/ 249764 h 619"/>
              <a:gd name="T22" fmla="*/ 252583 w 472"/>
              <a:gd name="T23" fmla="*/ 594119 h 619"/>
              <a:gd name="T24" fmla="*/ 252583 w 472"/>
              <a:gd name="T25" fmla="*/ 140293 h 619"/>
              <a:gd name="T26" fmla="*/ 252583 w 472"/>
              <a:gd name="T27" fmla="*/ 140293 h 619"/>
              <a:gd name="T28" fmla="*/ 142345 w 472"/>
              <a:gd name="T29" fmla="*/ 249764 h 619"/>
              <a:gd name="T30" fmla="*/ 252583 w 472"/>
              <a:gd name="T31" fmla="*/ 343292 h 619"/>
              <a:gd name="T32" fmla="*/ 362820 w 472"/>
              <a:gd name="T33" fmla="*/ 249764 h 619"/>
              <a:gd name="T34" fmla="*/ 252583 w 472"/>
              <a:gd name="T35" fmla="*/ 140293 h 619"/>
              <a:gd name="T36" fmla="*/ 252583 w 472"/>
              <a:gd name="T37" fmla="*/ 312470 h 619"/>
              <a:gd name="T38" fmla="*/ 252583 w 472"/>
              <a:gd name="T39" fmla="*/ 312470 h 619"/>
              <a:gd name="T40" fmla="*/ 189437 w 472"/>
              <a:gd name="T41" fmla="*/ 249764 h 619"/>
              <a:gd name="T42" fmla="*/ 252583 w 472"/>
              <a:gd name="T43" fmla="*/ 187057 h 619"/>
              <a:gd name="T44" fmla="*/ 315728 w 472"/>
              <a:gd name="T45" fmla="*/ 249764 h 619"/>
              <a:gd name="T46" fmla="*/ 252583 w 472"/>
              <a:gd name="T47" fmla="*/ 312470 h 619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472" h="619">
                <a:moveTo>
                  <a:pt x="236" y="0"/>
                </a:moveTo>
                <a:lnTo>
                  <a:pt x="236" y="0"/>
                </a:lnTo>
                <a:cubicBezTo>
                  <a:pt x="104" y="0"/>
                  <a:pt x="0" y="103"/>
                  <a:pt x="0" y="235"/>
                </a:cubicBezTo>
                <a:cubicBezTo>
                  <a:pt x="0" y="323"/>
                  <a:pt x="192" y="618"/>
                  <a:pt x="236" y="618"/>
                </a:cubicBezTo>
                <a:cubicBezTo>
                  <a:pt x="280" y="618"/>
                  <a:pt x="471" y="323"/>
                  <a:pt x="471" y="235"/>
                </a:cubicBezTo>
                <a:cubicBezTo>
                  <a:pt x="471" y="103"/>
                  <a:pt x="368" y="0"/>
                  <a:pt x="236" y="0"/>
                </a:cubicBezTo>
                <a:close/>
                <a:moveTo>
                  <a:pt x="236" y="559"/>
                </a:moveTo>
                <a:lnTo>
                  <a:pt x="236" y="559"/>
                </a:lnTo>
                <a:cubicBezTo>
                  <a:pt x="207" y="559"/>
                  <a:pt x="45" y="309"/>
                  <a:pt x="45" y="235"/>
                </a:cubicBezTo>
                <a:cubicBezTo>
                  <a:pt x="45" y="117"/>
                  <a:pt x="133" y="29"/>
                  <a:pt x="236" y="29"/>
                </a:cubicBezTo>
                <a:cubicBezTo>
                  <a:pt x="339" y="29"/>
                  <a:pt x="427" y="117"/>
                  <a:pt x="427" y="235"/>
                </a:cubicBezTo>
                <a:cubicBezTo>
                  <a:pt x="427" y="309"/>
                  <a:pt x="266" y="559"/>
                  <a:pt x="236" y="559"/>
                </a:cubicBezTo>
                <a:close/>
                <a:moveTo>
                  <a:pt x="236" y="132"/>
                </a:moveTo>
                <a:lnTo>
                  <a:pt x="236" y="132"/>
                </a:lnTo>
                <a:cubicBezTo>
                  <a:pt x="177" y="132"/>
                  <a:pt x="133" y="176"/>
                  <a:pt x="133" y="235"/>
                </a:cubicBezTo>
                <a:cubicBezTo>
                  <a:pt x="133" y="279"/>
                  <a:pt x="177" y="323"/>
                  <a:pt x="236" y="323"/>
                </a:cubicBezTo>
                <a:cubicBezTo>
                  <a:pt x="295" y="323"/>
                  <a:pt x="339" y="279"/>
                  <a:pt x="339" y="235"/>
                </a:cubicBezTo>
                <a:cubicBezTo>
                  <a:pt x="339" y="176"/>
                  <a:pt x="295" y="132"/>
                  <a:pt x="236" y="132"/>
                </a:cubicBezTo>
                <a:close/>
                <a:moveTo>
                  <a:pt x="236" y="294"/>
                </a:moveTo>
                <a:lnTo>
                  <a:pt x="236" y="294"/>
                </a:lnTo>
                <a:cubicBezTo>
                  <a:pt x="207" y="294"/>
                  <a:pt x="177" y="264"/>
                  <a:pt x="177" y="235"/>
                </a:cubicBezTo>
                <a:cubicBezTo>
                  <a:pt x="177" y="191"/>
                  <a:pt x="207" y="176"/>
                  <a:pt x="236" y="176"/>
                </a:cubicBezTo>
                <a:cubicBezTo>
                  <a:pt x="266" y="176"/>
                  <a:pt x="295" y="191"/>
                  <a:pt x="295" y="235"/>
                </a:cubicBezTo>
                <a:cubicBezTo>
                  <a:pt x="295" y="264"/>
                  <a:pt x="266" y="294"/>
                  <a:pt x="236" y="2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Freeform 185"/>
          <p:cNvSpPr>
            <a:spLocks noChangeArrowheads="1"/>
          </p:cNvSpPr>
          <p:nvPr/>
        </p:nvSpPr>
        <p:spPr bwMode="auto">
          <a:xfrm>
            <a:off x="1313941" y="4438698"/>
            <a:ext cx="579438" cy="442913"/>
          </a:xfrm>
          <a:custGeom>
            <a:avLst/>
            <a:gdLst>
              <a:gd name="T0" fmla="*/ 509661 w 619"/>
              <a:gd name="T1" fmla="*/ 0 h 472"/>
              <a:gd name="T2" fmla="*/ 509661 w 619"/>
              <a:gd name="T3" fmla="*/ 0 h 472"/>
              <a:gd name="T4" fmla="*/ 68267 w 619"/>
              <a:gd name="T5" fmla="*/ 0 h 472"/>
              <a:gd name="T6" fmla="*/ 0 w 619"/>
              <a:gd name="T7" fmla="*/ 68485 h 472"/>
              <a:gd name="T8" fmla="*/ 0 w 619"/>
              <a:gd name="T9" fmla="*/ 372444 h 472"/>
              <a:gd name="T10" fmla="*/ 68267 w 619"/>
              <a:gd name="T11" fmla="*/ 441867 h 472"/>
              <a:gd name="T12" fmla="*/ 509661 w 619"/>
              <a:gd name="T13" fmla="*/ 441867 h 472"/>
              <a:gd name="T14" fmla="*/ 577928 w 619"/>
              <a:gd name="T15" fmla="*/ 372444 h 472"/>
              <a:gd name="T16" fmla="*/ 577928 w 619"/>
              <a:gd name="T17" fmla="*/ 68485 h 472"/>
              <a:gd name="T18" fmla="*/ 509661 w 619"/>
              <a:gd name="T19" fmla="*/ 0 h 472"/>
              <a:gd name="T20" fmla="*/ 522754 w 619"/>
              <a:gd name="T21" fmla="*/ 41278 h 472"/>
              <a:gd name="T22" fmla="*/ 522754 w 619"/>
              <a:gd name="T23" fmla="*/ 41278 h 472"/>
              <a:gd name="T24" fmla="*/ 288964 w 619"/>
              <a:gd name="T25" fmla="*/ 220464 h 472"/>
              <a:gd name="T26" fmla="*/ 55174 w 619"/>
              <a:gd name="T27" fmla="*/ 41278 h 472"/>
              <a:gd name="T28" fmla="*/ 522754 w 619"/>
              <a:gd name="T29" fmla="*/ 41278 h 472"/>
              <a:gd name="T30" fmla="*/ 27120 w 619"/>
              <a:gd name="T31" fmla="*/ 372444 h 472"/>
              <a:gd name="T32" fmla="*/ 27120 w 619"/>
              <a:gd name="T33" fmla="*/ 372444 h 472"/>
              <a:gd name="T34" fmla="*/ 27120 w 619"/>
              <a:gd name="T35" fmla="*/ 68485 h 472"/>
              <a:gd name="T36" fmla="*/ 192643 w 619"/>
              <a:gd name="T37" fmla="*/ 207330 h 472"/>
              <a:gd name="T38" fmla="*/ 27120 w 619"/>
              <a:gd name="T39" fmla="*/ 372444 h 472"/>
              <a:gd name="T40" fmla="*/ 55174 w 619"/>
              <a:gd name="T41" fmla="*/ 400588 h 472"/>
              <a:gd name="T42" fmla="*/ 55174 w 619"/>
              <a:gd name="T43" fmla="*/ 400588 h 472"/>
              <a:gd name="T44" fmla="*/ 220697 w 619"/>
              <a:gd name="T45" fmla="*/ 220464 h 472"/>
              <a:gd name="T46" fmla="*/ 288964 w 619"/>
              <a:gd name="T47" fmla="*/ 275815 h 472"/>
              <a:gd name="T48" fmla="*/ 344138 w 619"/>
              <a:gd name="T49" fmla="*/ 220464 h 472"/>
              <a:gd name="T50" fmla="*/ 522754 w 619"/>
              <a:gd name="T51" fmla="*/ 400588 h 472"/>
              <a:gd name="T52" fmla="*/ 55174 w 619"/>
              <a:gd name="T53" fmla="*/ 400588 h 472"/>
              <a:gd name="T54" fmla="*/ 550808 w 619"/>
              <a:gd name="T55" fmla="*/ 372444 h 472"/>
              <a:gd name="T56" fmla="*/ 550808 w 619"/>
              <a:gd name="T57" fmla="*/ 372444 h 472"/>
              <a:gd name="T58" fmla="*/ 550808 w 619"/>
              <a:gd name="T59" fmla="*/ 372444 h 472"/>
              <a:gd name="T60" fmla="*/ 385285 w 619"/>
              <a:gd name="T61" fmla="*/ 207330 h 472"/>
              <a:gd name="T62" fmla="*/ 550808 w 619"/>
              <a:gd name="T63" fmla="*/ 68485 h 472"/>
              <a:gd name="T64" fmla="*/ 550808 w 619"/>
              <a:gd name="T65" fmla="*/ 372444 h 47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619" h="472">
                <a:moveTo>
                  <a:pt x="545" y="0"/>
                </a:moveTo>
                <a:lnTo>
                  <a:pt x="545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30"/>
                  <a:pt x="0" y="73"/>
                </a:cubicBezTo>
                <a:cubicBezTo>
                  <a:pt x="0" y="397"/>
                  <a:pt x="0" y="397"/>
                  <a:pt x="0" y="397"/>
                </a:cubicBezTo>
                <a:cubicBezTo>
                  <a:pt x="0" y="442"/>
                  <a:pt x="29" y="471"/>
                  <a:pt x="73" y="471"/>
                </a:cubicBezTo>
                <a:cubicBezTo>
                  <a:pt x="545" y="471"/>
                  <a:pt x="545" y="471"/>
                  <a:pt x="545" y="471"/>
                </a:cubicBezTo>
                <a:cubicBezTo>
                  <a:pt x="589" y="471"/>
                  <a:pt x="618" y="442"/>
                  <a:pt x="618" y="397"/>
                </a:cubicBezTo>
                <a:cubicBezTo>
                  <a:pt x="618" y="73"/>
                  <a:pt x="618" y="73"/>
                  <a:pt x="618" y="73"/>
                </a:cubicBezTo>
                <a:cubicBezTo>
                  <a:pt x="618" y="30"/>
                  <a:pt x="589" y="0"/>
                  <a:pt x="545" y="0"/>
                </a:cubicBezTo>
                <a:close/>
                <a:moveTo>
                  <a:pt x="559" y="44"/>
                </a:moveTo>
                <a:lnTo>
                  <a:pt x="559" y="44"/>
                </a:lnTo>
                <a:cubicBezTo>
                  <a:pt x="309" y="235"/>
                  <a:pt x="309" y="235"/>
                  <a:pt x="309" y="235"/>
                </a:cubicBezTo>
                <a:cubicBezTo>
                  <a:pt x="59" y="44"/>
                  <a:pt x="59" y="44"/>
                  <a:pt x="59" y="44"/>
                </a:cubicBezTo>
                <a:lnTo>
                  <a:pt x="559" y="44"/>
                </a:lnTo>
                <a:close/>
                <a:moveTo>
                  <a:pt x="29" y="397"/>
                </a:moveTo>
                <a:lnTo>
                  <a:pt x="29" y="397"/>
                </a:lnTo>
                <a:cubicBezTo>
                  <a:pt x="29" y="73"/>
                  <a:pt x="29" y="73"/>
                  <a:pt x="29" y="73"/>
                </a:cubicBezTo>
                <a:cubicBezTo>
                  <a:pt x="206" y="221"/>
                  <a:pt x="206" y="221"/>
                  <a:pt x="206" y="221"/>
                </a:cubicBezTo>
                <a:cubicBezTo>
                  <a:pt x="29" y="397"/>
                  <a:pt x="29" y="397"/>
                  <a:pt x="29" y="397"/>
                </a:cubicBezTo>
                <a:close/>
                <a:moveTo>
                  <a:pt x="59" y="427"/>
                </a:moveTo>
                <a:lnTo>
                  <a:pt x="59" y="427"/>
                </a:lnTo>
                <a:cubicBezTo>
                  <a:pt x="236" y="235"/>
                  <a:pt x="236" y="235"/>
                  <a:pt x="236" y="235"/>
                </a:cubicBezTo>
                <a:cubicBezTo>
                  <a:pt x="309" y="294"/>
                  <a:pt x="309" y="294"/>
                  <a:pt x="309" y="294"/>
                </a:cubicBezTo>
                <a:cubicBezTo>
                  <a:pt x="368" y="235"/>
                  <a:pt x="368" y="235"/>
                  <a:pt x="368" y="235"/>
                </a:cubicBezTo>
                <a:cubicBezTo>
                  <a:pt x="559" y="427"/>
                  <a:pt x="559" y="427"/>
                  <a:pt x="559" y="427"/>
                </a:cubicBezTo>
                <a:cubicBezTo>
                  <a:pt x="545" y="427"/>
                  <a:pt x="73" y="427"/>
                  <a:pt x="59" y="427"/>
                </a:cubicBezTo>
                <a:close/>
                <a:moveTo>
                  <a:pt x="589" y="397"/>
                </a:moveTo>
                <a:lnTo>
                  <a:pt x="589" y="397"/>
                </a:lnTo>
                <a:cubicBezTo>
                  <a:pt x="412" y="221"/>
                  <a:pt x="412" y="221"/>
                  <a:pt x="412" y="221"/>
                </a:cubicBezTo>
                <a:cubicBezTo>
                  <a:pt x="589" y="73"/>
                  <a:pt x="589" y="73"/>
                  <a:pt x="589" y="73"/>
                </a:cubicBezTo>
                <a:lnTo>
                  <a:pt x="589" y="39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431" tIns="45716" rIns="91431" bIns="45716" anchor="ctr"/>
          <a:lstStyle/>
          <a:p>
            <a:endParaRPr lang="en-US"/>
          </a:p>
        </p:txBody>
      </p:sp>
      <p:sp>
        <p:nvSpPr>
          <p:cNvPr id="47" name="Freeform 178"/>
          <p:cNvSpPr>
            <a:spLocks noChangeArrowheads="1"/>
          </p:cNvSpPr>
          <p:nvPr/>
        </p:nvSpPr>
        <p:spPr bwMode="auto">
          <a:xfrm>
            <a:off x="1216970" y="5844286"/>
            <a:ext cx="584200" cy="566738"/>
          </a:xfrm>
          <a:custGeom>
            <a:avLst/>
            <a:gdLst>
              <a:gd name="T0" fmla="*/ 603 w 634"/>
              <a:gd name="T1" fmla="*/ 74 h 619"/>
              <a:gd name="T2" fmla="*/ 603 w 634"/>
              <a:gd name="T3" fmla="*/ 74 h 619"/>
              <a:gd name="T4" fmla="*/ 545 w 634"/>
              <a:gd name="T5" fmla="*/ 15 h 619"/>
              <a:gd name="T6" fmla="*/ 486 w 634"/>
              <a:gd name="T7" fmla="*/ 15 h 619"/>
              <a:gd name="T8" fmla="*/ 412 w 634"/>
              <a:gd name="T9" fmla="*/ 133 h 619"/>
              <a:gd name="T10" fmla="*/ 412 w 634"/>
              <a:gd name="T11" fmla="*/ 191 h 619"/>
              <a:gd name="T12" fmla="*/ 441 w 634"/>
              <a:gd name="T13" fmla="*/ 221 h 619"/>
              <a:gd name="T14" fmla="*/ 353 w 634"/>
              <a:gd name="T15" fmla="*/ 324 h 619"/>
              <a:gd name="T16" fmla="*/ 235 w 634"/>
              <a:gd name="T17" fmla="*/ 427 h 619"/>
              <a:gd name="T18" fmla="*/ 191 w 634"/>
              <a:gd name="T19" fmla="*/ 397 h 619"/>
              <a:gd name="T20" fmla="*/ 132 w 634"/>
              <a:gd name="T21" fmla="*/ 397 h 619"/>
              <a:gd name="T22" fmla="*/ 29 w 634"/>
              <a:gd name="T23" fmla="*/ 486 h 619"/>
              <a:gd name="T24" fmla="*/ 29 w 634"/>
              <a:gd name="T25" fmla="*/ 530 h 619"/>
              <a:gd name="T26" fmla="*/ 88 w 634"/>
              <a:gd name="T27" fmla="*/ 589 h 619"/>
              <a:gd name="T28" fmla="*/ 191 w 634"/>
              <a:gd name="T29" fmla="*/ 589 h 619"/>
              <a:gd name="T30" fmla="*/ 427 w 634"/>
              <a:gd name="T31" fmla="*/ 412 h 619"/>
              <a:gd name="T32" fmla="*/ 603 w 634"/>
              <a:gd name="T33" fmla="*/ 191 h 619"/>
              <a:gd name="T34" fmla="*/ 603 w 634"/>
              <a:gd name="T35" fmla="*/ 74 h 619"/>
              <a:gd name="T36" fmla="*/ 574 w 634"/>
              <a:gd name="T37" fmla="*/ 162 h 619"/>
              <a:gd name="T38" fmla="*/ 574 w 634"/>
              <a:gd name="T39" fmla="*/ 162 h 619"/>
              <a:gd name="T40" fmla="*/ 412 w 634"/>
              <a:gd name="T41" fmla="*/ 383 h 619"/>
              <a:gd name="T42" fmla="*/ 162 w 634"/>
              <a:gd name="T43" fmla="*/ 559 h 619"/>
              <a:gd name="T44" fmla="*/ 103 w 634"/>
              <a:gd name="T45" fmla="*/ 559 h 619"/>
              <a:gd name="T46" fmla="*/ 73 w 634"/>
              <a:gd name="T47" fmla="*/ 530 h 619"/>
              <a:gd name="T48" fmla="*/ 73 w 634"/>
              <a:gd name="T49" fmla="*/ 486 h 619"/>
              <a:gd name="T50" fmla="*/ 147 w 634"/>
              <a:gd name="T51" fmla="*/ 442 h 619"/>
              <a:gd name="T52" fmla="*/ 177 w 634"/>
              <a:gd name="T53" fmla="*/ 442 h 619"/>
              <a:gd name="T54" fmla="*/ 221 w 634"/>
              <a:gd name="T55" fmla="*/ 486 h 619"/>
              <a:gd name="T56" fmla="*/ 500 w 634"/>
              <a:gd name="T57" fmla="*/ 221 h 619"/>
              <a:gd name="T58" fmla="*/ 441 w 634"/>
              <a:gd name="T59" fmla="*/ 176 h 619"/>
              <a:gd name="T60" fmla="*/ 441 w 634"/>
              <a:gd name="T61" fmla="*/ 133 h 619"/>
              <a:gd name="T62" fmla="*/ 500 w 634"/>
              <a:gd name="T63" fmla="*/ 59 h 619"/>
              <a:gd name="T64" fmla="*/ 545 w 634"/>
              <a:gd name="T65" fmla="*/ 59 h 619"/>
              <a:gd name="T66" fmla="*/ 574 w 634"/>
              <a:gd name="T67" fmla="*/ 103 h 619"/>
              <a:gd name="T68" fmla="*/ 574 w 634"/>
              <a:gd name="T69" fmla="*/ 162 h 6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34" h="619">
                <a:moveTo>
                  <a:pt x="603" y="74"/>
                </a:moveTo>
                <a:lnTo>
                  <a:pt x="603" y="74"/>
                </a:lnTo>
                <a:cubicBezTo>
                  <a:pt x="545" y="15"/>
                  <a:pt x="545" y="15"/>
                  <a:pt x="545" y="15"/>
                </a:cubicBezTo>
                <a:cubicBezTo>
                  <a:pt x="530" y="0"/>
                  <a:pt x="500" y="0"/>
                  <a:pt x="486" y="15"/>
                </a:cubicBezTo>
                <a:cubicBezTo>
                  <a:pt x="412" y="133"/>
                  <a:pt x="412" y="133"/>
                  <a:pt x="412" y="133"/>
                </a:cubicBezTo>
                <a:cubicBezTo>
                  <a:pt x="398" y="147"/>
                  <a:pt x="398" y="176"/>
                  <a:pt x="412" y="191"/>
                </a:cubicBezTo>
                <a:cubicBezTo>
                  <a:pt x="441" y="221"/>
                  <a:pt x="441" y="221"/>
                  <a:pt x="441" y="221"/>
                </a:cubicBezTo>
                <a:cubicBezTo>
                  <a:pt x="412" y="250"/>
                  <a:pt x="382" y="294"/>
                  <a:pt x="353" y="324"/>
                </a:cubicBezTo>
                <a:cubicBezTo>
                  <a:pt x="309" y="368"/>
                  <a:pt x="265" y="397"/>
                  <a:pt x="235" y="427"/>
                </a:cubicBezTo>
                <a:cubicBezTo>
                  <a:pt x="191" y="397"/>
                  <a:pt x="191" y="397"/>
                  <a:pt x="191" y="397"/>
                </a:cubicBezTo>
                <a:cubicBezTo>
                  <a:pt x="177" y="383"/>
                  <a:pt x="162" y="383"/>
                  <a:pt x="132" y="397"/>
                </a:cubicBezTo>
                <a:cubicBezTo>
                  <a:pt x="29" y="486"/>
                  <a:pt x="29" y="486"/>
                  <a:pt x="29" y="486"/>
                </a:cubicBezTo>
                <a:cubicBezTo>
                  <a:pt x="0" y="500"/>
                  <a:pt x="15" y="515"/>
                  <a:pt x="29" y="530"/>
                </a:cubicBezTo>
                <a:cubicBezTo>
                  <a:pt x="88" y="589"/>
                  <a:pt x="88" y="589"/>
                  <a:pt x="88" y="589"/>
                </a:cubicBezTo>
                <a:cubicBezTo>
                  <a:pt x="118" y="618"/>
                  <a:pt x="147" y="618"/>
                  <a:pt x="191" y="589"/>
                </a:cubicBezTo>
                <a:cubicBezTo>
                  <a:pt x="191" y="589"/>
                  <a:pt x="324" y="530"/>
                  <a:pt x="427" y="412"/>
                </a:cubicBezTo>
                <a:cubicBezTo>
                  <a:pt x="530" y="324"/>
                  <a:pt x="603" y="191"/>
                  <a:pt x="603" y="191"/>
                </a:cubicBezTo>
                <a:cubicBezTo>
                  <a:pt x="618" y="147"/>
                  <a:pt x="633" y="103"/>
                  <a:pt x="603" y="74"/>
                </a:cubicBezTo>
                <a:close/>
                <a:moveTo>
                  <a:pt x="574" y="162"/>
                </a:moveTo>
                <a:lnTo>
                  <a:pt x="574" y="162"/>
                </a:lnTo>
                <a:cubicBezTo>
                  <a:pt x="545" y="221"/>
                  <a:pt x="471" y="324"/>
                  <a:pt x="412" y="383"/>
                </a:cubicBezTo>
                <a:cubicBezTo>
                  <a:pt x="339" y="456"/>
                  <a:pt x="162" y="559"/>
                  <a:pt x="162" y="559"/>
                </a:cubicBezTo>
                <a:cubicBezTo>
                  <a:pt x="147" y="574"/>
                  <a:pt x="118" y="574"/>
                  <a:pt x="103" y="559"/>
                </a:cubicBezTo>
                <a:cubicBezTo>
                  <a:pt x="73" y="530"/>
                  <a:pt x="73" y="530"/>
                  <a:pt x="73" y="530"/>
                </a:cubicBezTo>
                <a:cubicBezTo>
                  <a:pt x="59" y="515"/>
                  <a:pt x="59" y="500"/>
                  <a:pt x="73" y="486"/>
                </a:cubicBezTo>
                <a:cubicBezTo>
                  <a:pt x="147" y="442"/>
                  <a:pt x="147" y="442"/>
                  <a:pt x="147" y="442"/>
                </a:cubicBezTo>
                <a:cubicBezTo>
                  <a:pt x="162" y="427"/>
                  <a:pt x="177" y="427"/>
                  <a:pt x="177" y="442"/>
                </a:cubicBezTo>
                <a:cubicBezTo>
                  <a:pt x="221" y="486"/>
                  <a:pt x="221" y="486"/>
                  <a:pt x="221" y="486"/>
                </a:cubicBezTo>
                <a:cubicBezTo>
                  <a:pt x="235" y="471"/>
                  <a:pt x="398" y="368"/>
                  <a:pt x="500" y="221"/>
                </a:cubicBezTo>
                <a:cubicBezTo>
                  <a:pt x="441" y="176"/>
                  <a:pt x="441" y="176"/>
                  <a:pt x="441" y="176"/>
                </a:cubicBezTo>
                <a:cubicBezTo>
                  <a:pt x="441" y="162"/>
                  <a:pt x="441" y="147"/>
                  <a:pt x="441" y="133"/>
                </a:cubicBezTo>
                <a:cubicBezTo>
                  <a:pt x="500" y="59"/>
                  <a:pt x="500" y="59"/>
                  <a:pt x="500" y="59"/>
                </a:cubicBezTo>
                <a:cubicBezTo>
                  <a:pt x="515" y="44"/>
                  <a:pt x="530" y="59"/>
                  <a:pt x="545" y="59"/>
                </a:cubicBezTo>
                <a:cubicBezTo>
                  <a:pt x="574" y="103"/>
                  <a:pt x="574" y="103"/>
                  <a:pt x="574" y="103"/>
                </a:cubicBezTo>
                <a:cubicBezTo>
                  <a:pt x="589" y="117"/>
                  <a:pt x="589" y="147"/>
                  <a:pt x="574" y="16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lIns="91431" tIns="45716" rIns="91431" bIns="45716" anchor="ctr"/>
          <a:lstStyle/>
          <a:p>
            <a:pPr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xmlns="" id="{BAFCD7A9-2D27-70CF-D524-0DD29DBE3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742" y="9010649"/>
            <a:ext cx="7046630" cy="3162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6CE2D8D3-D5C6-E7F8-3991-F93A73D408EE}"/>
              </a:ext>
            </a:extLst>
          </p:cNvPr>
          <p:cNvGrpSpPr/>
          <p:nvPr/>
        </p:nvGrpSpPr>
        <p:grpSpPr>
          <a:xfrm>
            <a:off x="9944100" y="590549"/>
            <a:ext cx="14240390" cy="6191251"/>
            <a:chOff x="1602977" y="38229"/>
            <a:chExt cx="8784168" cy="35136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3D5C662D-2584-5453-602D-2406C8A28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2977" y="38229"/>
              <a:ext cx="8784168" cy="351366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8ABC1F2C-5DEB-D279-A02C-19DF5523ABE2}"/>
                </a:ext>
              </a:extLst>
            </p:cNvPr>
            <p:cNvSpPr txBox="1"/>
            <p:nvPr/>
          </p:nvSpPr>
          <p:spPr>
            <a:xfrm>
              <a:off x="4083494" y="2874560"/>
              <a:ext cx="3471333" cy="24958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800" b="1" i="1" dirty="0">
                  <a:solidFill>
                    <a:srgbClr val="00B050"/>
                  </a:solidFill>
                </a:rPr>
                <a:t>Funded by CBN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7966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3715521"/>
            <a:ext cx="12539193" cy="6173017"/>
            <a:chOff x="0" y="3715521"/>
            <a:chExt cx="12539193" cy="6173017"/>
          </a:xfrm>
        </p:grpSpPr>
        <p:sp>
          <p:nvSpPr>
            <p:cNvPr id="16" name="Rectangle 15"/>
            <p:cNvSpPr/>
            <p:nvPr/>
          </p:nvSpPr>
          <p:spPr>
            <a:xfrm>
              <a:off x="12144843" y="3715521"/>
              <a:ext cx="394350" cy="61730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0" y="3715521"/>
              <a:ext cx="12190413" cy="6173017"/>
            </a:xfrm>
            <a:prstGeom prst="rect">
              <a:avLst/>
            </a:prstGeom>
            <a:solidFill>
              <a:srgbClr val="354256">
                <a:alpha val="84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028700" y="4450996"/>
            <a:ext cx="9505950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 smtClean="0">
                <a:solidFill>
                  <a:schemeClr val="bg1"/>
                </a:solidFill>
                <a:latin typeface="Bebas Neue Bold"/>
                <a:cs typeface="Bebas Neue Bold"/>
              </a:rPr>
              <a:t>IDLE</a:t>
            </a:r>
            <a:endParaRPr lang="en-US" sz="9600" b="1" dirty="0">
              <a:solidFill>
                <a:schemeClr val="bg1"/>
              </a:solidFill>
              <a:latin typeface="Bebas Neue Bold"/>
              <a:cs typeface="Bebas Neue Bold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028700" y="5663973"/>
            <a:ext cx="889167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CBB35A0-A459-3B2E-0BAD-0AA2846E0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08" y="13162398"/>
            <a:ext cx="1047008" cy="56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6333"/>
            <a:ext cx="220816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Integrated Development and Learning </a:t>
            </a:r>
            <a:r>
              <a:rPr lang="en-US" sz="6600" dirty="0" smtClean="0"/>
              <a:t>Environment - </a:t>
            </a:r>
            <a:r>
              <a:rPr lang="en-US" sz="6600" b="1" dirty="0" smtClean="0"/>
              <a:t>IDLE</a:t>
            </a:r>
            <a:endParaRPr lang="en-US" sz="6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8926" r="40105"/>
          <a:stretch/>
        </p:blipFill>
        <p:spPr>
          <a:xfrm>
            <a:off x="285750" y="1591529"/>
            <a:ext cx="8058150" cy="110628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8900" y="1458178"/>
            <a:ext cx="9772579" cy="106957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98993" y="1762978"/>
            <a:ext cx="2852063" cy="6740307"/>
          </a:xfrm>
          <a:prstGeom prst="rect">
            <a:avLst/>
          </a:prstGeom>
          <a:noFill/>
          <a:ln>
            <a:solidFill>
              <a:srgbClr val="354256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Addition</a:t>
            </a:r>
          </a:p>
          <a:p>
            <a:endParaRPr lang="en-US" dirty="0" smtClean="0"/>
          </a:p>
          <a:p>
            <a:r>
              <a:rPr lang="en-US" dirty="0" smtClean="0"/>
              <a:t>Subtraction</a:t>
            </a:r>
          </a:p>
          <a:p>
            <a:endParaRPr lang="en-US" dirty="0"/>
          </a:p>
          <a:p>
            <a:r>
              <a:rPr lang="en-US" dirty="0" smtClean="0"/>
              <a:t>Multiplication</a:t>
            </a:r>
          </a:p>
          <a:p>
            <a:endParaRPr lang="en-US" dirty="0"/>
          </a:p>
          <a:p>
            <a:r>
              <a:rPr lang="en-US" dirty="0" smtClean="0"/>
              <a:t>Division</a:t>
            </a:r>
          </a:p>
          <a:p>
            <a:endParaRPr lang="en-US" dirty="0"/>
          </a:p>
          <a:p>
            <a:r>
              <a:rPr lang="en-US" dirty="0" smtClean="0"/>
              <a:t>Modulus</a:t>
            </a:r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15562243" y="1736983"/>
            <a:ext cx="4031873" cy="2862322"/>
          </a:xfrm>
          <a:prstGeom prst="rect">
            <a:avLst/>
          </a:prstGeom>
          <a:noFill/>
          <a:ln>
            <a:solidFill>
              <a:srgbClr val="354256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Bracket</a:t>
            </a:r>
          </a:p>
          <a:p>
            <a:endParaRPr lang="en-US" dirty="0"/>
          </a:p>
          <a:p>
            <a:r>
              <a:rPr lang="en-US" dirty="0" smtClean="0"/>
              <a:t>Exponential/Power</a:t>
            </a:r>
          </a:p>
          <a:p>
            <a:endParaRPr lang="en-US" dirty="0"/>
          </a:p>
          <a:p>
            <a:r>
              <a:rPr lang="en-US" dirty="0" smtClean="0"/>
              <a:t>String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8706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03" y="1724878"/>
            <a:ext cx="13849600" cy="79214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26333"/>
            <a:ext cx="220816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Integrated Development and Learning </a:t>
            </a:r>
            <a:r>
              <a:rPr lang="en-US" sz="6600" dirty="0" smtClean="0"/>
              <a:t>Environment - </a:t>
            </a:r>
            <a:r>
              <a:rPr lang="en-US" sz="6600" b="1" dirty="0" smtClean="0"/>
              <a:t>IDLE</a:t>
            </a:r>
            <a:endParaRPr lang="en-US" sz="6600" dirty="0"/>
          </a:p>
        </p:txBody>
      </p:sp>
      <p:sp>
        <p:nvSpPr>
          <p:cNvPr id="8" name="TextBox 7"/>
          <p:cNvSpPr txBox="1"/>
          <p:nvPr/>
        </p:nvSpPr>
        <p:spPr>
          <a:xfrm>
            <a:off x="13994703" y="2060474"/>
            <a:ext cx="3929281" cy="6740307"/>
          </a:xfrm>
          <a:prstGeom prst="rect">
            <a:avLst/>
          </a:prstGeom>
          <a:noFill/>
          <a:ln>
            <a:solidFill>
              <a:srgbClr val="354256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Escape Sequence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Repetition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Raw string</a:t>
            </a:r>
          </a:p>
        </p:txBody>
      </p:sp>
    </p:spTree>
    <p:extLst>
      <p:ext uri="{BB962C8B-B14F-4D97-AF65-F5344CB8AC3E}">
        <p14:creationId xmlns:p14="http://schemas.microsoft.com/office/powerpoint/2010/main" val="895312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3715521"/>
            <a:ext cx="12539193" cy="6173017"/>
            <a:chOff x="0" y="3715521"/>
            <a:chExt cx="12539193" cy="6173017"/>
          </a:xfrm>
        </p:grpSpPr>
        <p:sp>
          <p:nvSpPr>
            <p:cNvPr id="16" name="Rectangle 15"/>
            <p:cNvSpPr/>
            <p:nvPr/>
          </p:nvSpPr>
          <p:spPr>
            <a:xfrm>
              <a:off x="12144843" y="3715521"/>
              <a:ext cx="394350" cy="61730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0" y="3715521"/>
              <a:ext cx="12190413" cy="6173017"/>
            </a:xfrm>
            <a:prstGeom prst="rect">
              <a:avLst/>
            </a:prstGeom>
            <a:solidFill>
              <a:srgbClr val="354256">
                <a:alpha val="84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028699" y="4450996"/>
            <a:ext cx="1133328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8500" b="1" dirty="0" smtClean="0">
                <a:solidFill>
                  <a:schemeClr val="bg1"/>
                </a:solidFill>
                <a:latin typeface="Bebas Neue Bold"/>
                <a:cs typeface="Bebas Neue Bold"/>
              </a:rPr>
              <a:t>Variables</a:t>
            </a:r>
            <a:endParaRPr lang="en-US" sz="8500" b="1" dirty="0">
              <a:solidFill>
                <a:schemeClr val="bg1"/>
              </a:solidFill>
              <a:latin typeface="Bebas Neue Bold"/>
              <a:cs typeface="Bebas Neue Bold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028700" y="5663973"/>
            <a:ext cx="889167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CBB35A0-A459-3B2E-0BAD-0AA2846E0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08" y="13162398"/>
            <a:ext cx="1047008" cy="56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73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40930" y="312083"/>
            <a:ext cx="102736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/>
              <a:t>Working with Variables</a:t>
            </a:r>
            <a:endParaRPr lang="en-US" sz="7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50" y="1512412"/>
            <a:ext cx="11032281" cy="85650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72062" y="1681827"/>
            <a:ext cx="3980577" cy="646331"/>
          </a:xfrm>
          <a:prstGeom prst="rect">
            <a:avLst/>
          </a:prstGeom>
          <a:noFill/>
          <a:ln>
            <a:solidFill>
              <a:srgbClr val="354256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Adding 2 variables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4596" y="3363005"/>
            <a:ext cx="9075354" cy="8034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84596" y="732867"/>
            <a:ext cx="5114286" cy="2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866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83" y="1512412"/>
            <a:ext cx="9848317" cy="67693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40930" y="312083"/>
            <a:ext cx="121716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/>
              <a:t>Working with List Variables</a:t>
            </a:r>
            <a:endParaRPr lang="en-US" sz="7200" dirty="0"/>
          </a:p>
        </p:txBody>
      </p:sp>
      <p:sp>
        <p:nvSpPr>
          <p:cNvPr id="8" name="TextBox 7"/>
          <p:cNvSpPr txBox="1"/>
          <p:nvPr/>
        </p:nvSpPr>
        <p:spPr>
          <a:xfrm>
            <a:off x="5172062" y="1681827"/>
            <a:ext cx="2236510" cy="6186309"/>
          </a:xfrm>
          <a:prstGeom prst="rect">
            <a:avLst/>
          </a:prstGeom>
          <a:noFill/>
          <a:ln>
            <a:solidFill>
              <a:srgbClr val="354256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Index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Extraction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9746" y="505636"/>
            <a:ext cx="5114286" cy="23523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483" y="8281789"/>
            <a:ext cx="5123917" cy="505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4058" y="3238952"/>
            <a:ext cx="13301674" cy="432389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394058" y="7715336"/>
            <a:ext cx="6930102" cy="1754326"/>
          </a:xfrm>
          <a:prstGeom prst="rect">
            <a:avLst/>
          </a:prstGeom>
          <a:noFill/>
          <a:ln>
            <a:solidFill>
              <a:srgbClr val="354256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You cannot change strings</a:t>
            </a:r>
          </a:p>
          <a:p>
            <a:endParaRPr lang="en-US" dirty="0" smtClean="0"/>
          </a:p>
          <a:p>
            <a:r>
              <a:rPr lang="en-US" dirty="0" smtClean="0"/>
              <a:t>In Python, strings are immutable.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4058" y="9782486"/>
            <a:ext cx="7412578" cy="250476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285439" y="11366132"/>
            <a:ext cx="3518912" cy="646331"/>
          </a:xfrm>
          <a:prstGeom prst="rect">
            <a:avLst/>
          </a:prstGeom>
          <a:noFill/>
          <a:ln>
            <a:solidFill>
              <a:srgbClr val="354256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Counting strings</a:t>
            </a:r>
          </a:p>
        </p:txBody>
      </p:sp>
    </p:spTree>
    <p:extLst>
      <p:ext uri="{BB962C8B-B14F-4D97-AF65-F5344CB8AC3E}">
        <p14:creationId xmlns:p14="http://schemas.microsoft.com/office/powerpoint/2010/main" val="292286956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Yellow Light SP">
      <a:dk1>
        <a:srgbClr val="91969B"/>
      </a:dk1>
      <a:lt1>
        <a:sysClr val="window" lastClr="FFFFFF"/>
      </a:lt1>
      <a:dk2>
        <a:srgbClr val="91969B"/>
      </a:dk2>
      <a:lt2>
        <a:srgbClr val="FFFFFF"/>
      </a:lt2>
      <a:accent1>
        <a:srgbClr val="E6A11A"/>
      </a:accent1>
      <a:accent2>
        <a:srgbClr val="F5D26A"/>
      </a:accent2>
      <a:accent3>
        <a:srgbClr val="4B5050"/>
      </a:accent3>
      <a:accent4>
        <a:srgbClr val="91969B"/>
      </a:accent4>
      <a:accent5>
        <a:srgbClr val="4B5050"/>
      </a:accent5>
      <a:accent6>
        <a:srgbClr val="91969B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58553</TotalTime>
  <Words>411</Words>
  <Application>Microsoft Office PowerPoint</Application>
  <PresentationFormat>Custom</PresentationFormat>
  <Paragraphs>163</Paragraphs>
  <Slides>30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ＭＳ Ｐゴシック</vt:lpstr>
      <vt:lpstr>Arial</vt:lpstr>
      <vt:lpstr>Bebas Neue Bold</vt:lpstr>
      <vt:lpstr>Calibri</vt:lpstr>
      <vt:lpstr>Calibri Light</vt:lpstr>
      <vt:lpstr>Lato Light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</dc:creator>
  <cp:lastModifiedBy>Administrator</cp:lastModifiedBy>
  <cp:revision>4091</cp:revision>
  <dcterms:created xsi:type="dcterms:W3CDTF">2014-11-12T21:47:38Z</dcterms:created>
  <dcterms:modified xsi:type="dcterms:W3CDTF">2024-02-24T10:24:57Z</dcterms:modified>
</cp:coreProperties>
</file>